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76" r:id="rId4"/>
    <p:sldId id="269" r:id="rId5"/>
    <p:sldId id="270" r:id="rId6"/>
    <p:sldId id="271"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72" r:id="rId20"/>
    <p:sldId id="273"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7" d="100"/>
          <a:sy n="107" d="100"/>
        </p:scale>
        <p:origin x="6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3T04:01:09.749"/>
    </inkml:context>
    <inkml:brush xml:id="br0">
      <inkml:brushProperty name="width" value="0.035" units="cm"/>
      <inkml:brushProperty name="height" value="0.035" units="cm"/>
      <inkml:brushProperty name="color" value="#E71224"/>
    </inkml:brush>
  </inkml:definitions>
  <inkml:trace contextRef="#ctx0" brushRef="#br0">1 1 24575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265943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847432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59043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0B7047-5844-4348-AC33-4A8F59729051}" type="datetimeFigureOut">
              <a:rPr lang="en-IN" smtClean="0"/>
              <a:t>24-04-2024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412007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B7047-5844-4348-AC33-4A8F59729051}" type="datetimeFigureOut">
              <a:rPr lang="en-IN" smtClean="0"/>
              <a:t>24-04-2024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140880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0B7047-5844-4348-AC33-4A8F59729051}" type="datetimeFigureOut">
              <a:rPr lang="en-IN" smtClean="0"/>
              <a:t>24-04-2024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84053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B7047-5844-4348-AC33-4A8F59729051}" type="datetimeFigureOut">
              <a:rPr lang="en-IN" smtClean="0"/>
              <a:t>24-04-2024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2832312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0B7047-5844-4348-AC33-4A8F59729051}" type="datetimeFigureOut">
              <a:rPr lang="en-IN" smtClean="0"/>
              <a:t>24-04-2024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386144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0B7047-5844-4348-AC33-4A8F59729051}" type="datetimeFigureOut">
              <a:rPr lang="en-IN" smtClean="0"/>
              <a:t>24-04-2024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2110736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4121635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22151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2767008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3808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2778345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159026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0B7047-5844-4348-AC33-4A8F59729051}" type="datetimeFigureOut">
              <a:rPr lang="en-IN" smtClean="0"/>
              <a:t>24-04-2024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47809-B868-4522-AC30-0A6B860926F5}" type="slidenum">
              <a:rPr lang="en-IN" smtClean="0"/>
              <a:t>‹#›</a:t>
            </a:fld>
            <a:endParaRPr lang="en-IN"/>
          </a:p>
        </p:txBody>
      </p:sp>
    </p:spTree>
    <p:extLst>
      <p:ext uri="{BB962C8B-B14F-4D97-AF65-F5344CB8AC3E}">
        <p14:creationId xmlns:p14="http://schemas.microsoft.com/office/powerpoint/2010/main" val="19272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0B7047-5844-4348-AC33-4A8F59729051}" type="datetimeFigureOut">
              <a:rPr lang="en-IN" smtClean="0"/>
              <a:t>24-04-2024</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C347809-B868-4522-AC30-0A6B860926F5}" type="slidenum">
              <a:rPr lang="en-IN" smtClean="0"/>
              <a:t>‹#›</a:t>
            </a:fld>
            <a:endParaRPr lang="en-IN"/>
          </a:p>
        </p:txBody>
      </p:sp>
    </p:spTree>
    <p:extLst>
      <p:ext uri="{BB962C8B-B14F-4D97-AF65-F5344CB8AC3E}">
        <p14:creationId xmlns:p14="http://schemas.microsoft.com/office/powerpoint/2010/main" val="3173587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5FE10-7954-B2A6-684A-FC0BE76672D5}"/>
              </a:ext>
            </a:extLst>
          </p:cNvPr>
          <p:cNvSpPr>
            <a:spLocks noGrp="1"/>
          </p:cNvSpPr>
          <p:nvPr>
            <p:ph type="ctrTitle"/>
          </p:nvPr>
        </p:nvSpPr>
        <p:spPr/>
        <p:txBody>
          <a:bodyPr/>
          <a:lstStyle/>
          <a:p>
            <a:r>
              <a:rPr lang="en-US" sz="4400" b="1" kern="100" dirty="0">
                <a:effectLst/>
                <a:ea typeface="Calibri" panose="020F0502020204030204" pitchFamily="34" charset="0"/>
                <a:cs typeface="Times New Roman" panose="02020603050405020304" pitchFamily="18" charset="0"/>
              </a:rPr>
              <a:t>Recent trends in the Interpretative approaches to tax issues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3200" kern="100" dirty="0">
                <a:effectLst/>
                <a:latin typeface="Calibri" panose="020F0502020204030204" pitchFamily="34" charset="0"/>
                <a:ea typeface="Calibri" panose="020F0502020204030204" pitchFamily="34" charset="0"/>
                <a:cs typeface="Times New Roman" panose="02020603050405020304" pitchFamily="18" charset="0"/>
              </a:rPr>
              <a:t>Dr K</a:t>
            </a:r>
            <a:r>
              <a:rPr lang="en-IN" sz="3200" kern="100" dirty="0">
                <a:latin typeface="Calibri" panose="020F0502020204030204" pitchFamily="34" charset="0"/>
                <a:ea typeface="Calibri" panose="020F0502020204030204" pitchFamily="34" charset="0"/>
                <a:cs typeface="Times New Roman" panose="02020603050405020304" pitchFamily="18" charset="0"/>
              </a:rPr>
              <a:t>.</a:t>
            </a:r>
            <a:r>
              <a:rPr lang="en-IN" sz="3200" kern="100" dirty="0">
                <a:effectLst/>
                <a:latin typeface="Calibri" panose="020F0502020204030204" pitchFamily="34" charset="0"/>
                <a:ea typeface="Calibri" panose="020F0502020204030204" pitchFamily="34" charset="0"/>
                <a:cs typeface="Times New Roman" panose="02020603050405020304" pitchFamily="18" charset="0"/>
              </a:rPr>
              <a:t>N.Chaturvedi</a:t>
            </a:r>
            <a:endParaRPr lang="en-IN" sz="3200" dirty="0"/>
          </a:p>
        </p:txBody>
      </p:sp>
      <p:sp>
        <p:nvSpPr>
          <p:cNvPr id="3" name="Subtitle 2">
            <a:extLst>
              <a:ext uri="{FF2B5EF4-FFF2-40B4-BE49-F238E27FC236}">
                <a16:creationId xmlns:a16="http://schemas.microsoft.com/office/drawing/2014/main" id="{F6CE83EA-C4B4-7C08-1AA9-DAF75C0B94A6}"/>
              </a:ext>
            </a:extLst>
          </p:cNvPr>
          <p:cNvSpPr>
            <a:spLocks noGrp="1"/>
          </p:cNvSpPr>
          <p:nvPr>
            <p:ph type="subTitle" idx="1"/>
          </p:nvPr>
        </p:nvSpPr>
        <p:spPr/>
        <p:txBody>
          <a:bodyPr>
            <a:normAutofit lnSpcReduction="10000"/>
          </a:bodyPr>
          <a:lstStyle/>
          <a:p>
            <a:r>
              <a:rPr lang="en-US" dirty="0"/>
              <a:t>24</a:t>
            </a:r>
            <a:r>
              <a:rPr lang="en-US" baseline="30000" dirty="0"/>
              <a:t>th</a:t>
            </a:r>
            <a:r>
              <a:rPr lang="en-US" dirty="0"/>
              <a:t> April 2024</a:t>
            </a:r>
          </a:p>
          <a:p>
            <a:endParaRPr lang="en-US" dirty="0"/>
          </a:p>
          <a:p>
            <a:r>
              <a:rPr lang="en-US" dirty="0"/>
              <a:t>5pm to 6pm</a:t>
            </a:r>
            <a:endParaRPr lang="en-IN" dirty="0"/>
          </a:p>
        </p:txBody>
      </p:sp>
    </p:spTree>
    <p:extLst>
      <p:ext uri="{BB962C8B-B14F-4D97-AF65-F5344CB8AC3E}">
        <p14:creationId xmlns:p14="http://schemas.microsoft.com/office/powerpoint/2010/main" val="80792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ED0E-B7A7-CC9B-D33B-A110F1E4C9C5}"/>
              </a:ext>
            </a:extLst>
          </p:cNvPr>
          <p:cNvSpPr>
            <a:spLocks noGrp="1"/>
          </p:cNvSpPr>
          <p:nvPr>
            <p:ph type="title"/>
          </p:nvPr>
        </p:nvSpPr>
        <p:spPr/>
        <p:txBody>
          <a:bodyPr/>
          <a:lstStyle/>
          <a:p>
            <a:r>
              <a:rPr lang="en-US" b="1" dirty="0"/>
              <a:t>Legislation</a:t>
            </a:r>
            <a:endParaRPr lang="en-IN" b="1" dirty="0"/>
          </a:p>
        </p:txBody>
      </p:sp>
      <p:sp>
        <p:nvSpPr>
          <p:cNvPr id="3" name="Content Placeholder 2">
            <a:extLst>
              <a:ext uri="{FF2B5EF4-FFF2-40B4-BE49-F238E27FC236}">
                <a16:creationId xmlns:a16="http://schemas.microsoft.com/office/drawing/2014/main" id="{9C9F1976-8E92-B9BB-5956-43EFB693D8F8}"/>
              </a:ext>
            </a:extLst>
          </p:cNvPr>
          <p:cNvSpPr>
            <a:spLocks noGrp="1"/>
          </p:cNvSpPr>
          <p:nvPr>
            <p:ph idx="1"/>
          </p:nvPr>
        </p:nvSpPr>
        <p:spPr/>
        <p:txBody>
          <a:bodyPr>
            <a:normAutofit fontScale="92500" lnSpcReduction="20000"/>
          </a:bodyPr>
          <a:lstStyle/>
          <a:p>
            <a:pPr algn="just"/>
            <a:r>
              <a:rPr lang="en-IN" sz="3200" dirty="0">
                <a:effectLst/>
                <a:latin typeface="Calibri" panose="020F0502020204030204" pitchFamily="34" charset="0"/>
                <a:ea typeface="Calibri" panose="020F0502020204030204" pitchFamily="34" charset="0"/>
                <a:cs typeface="Times New Roman" panose="02020603050405020304" pitchFamily="18" charset="0"/>
              </a:rPr>
              <a:t>Legislation is the process of formulating a general rule of conduct without reference to particular cases and usually operating in the future.</a:t>
            </a:r>
          </a:p>
          <a:p>
            <a:pPr algn="just"/>
            <a:r>
              <a:rPr lang="en-IN" sz="3200" dirty="0">
                <a:effectLst/>
                <a:latin typeface="Calibri" panose="020F0502020204030204" pitchFamily="34" charset="0"/>
                <a:ea typeface="Calibri" panose="020F0502020204030204" pitchFamily="34" charset="0"/>
                <a:cs typeface="Times New Roman" panose="02020603050405020304" pitchFamily="18" charset="0"/>
              </a:rPr>
              <a:t>As to what should be the laws and the policy behind the said laws is clearly within the domain of the Legislature. </a:t>
            </a:r>
          </a:p>
          <a:p>
            <a:pPr algn="just"/>
            <a:r>
              <a:rPr lang="en-IN" sz="3200" dirty="0">
                <a:effectLst/>
                <a:latin typeface="Calibri" panose="020F0502020204030204" pitchFamily="34" charset="0"/>
                <a:ea typeface="Calibri" panose="020F0502020204030204" pitchFamily="34" charset="0"/>
                <a:cs typeface="Times New Roman" panose="02020603050405020304" pitchFamily="18" charset="0"/>
              </a:rPr>
              <a:t>The legality of the policy, and not the wisdom or soundness of the policy, is the subject of judicial review.</a:t>
            </a:r>
            <a:endParaRPr lang="en-IN" sz="32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2CFAFA4E-2A1E-8130-7AE8-A7D1C281FA55}"/>
                  </a:ext>
                </a:extLst>
              </p14:cNvPr>
              <p14:cNvContentPartPr/>
              <p14:nvPr/>
            </p14:nvContentPartPr>
            <p14:xfrm>
              <a:off x="-780346" y="887351"/>
              <a:ext cx="360" cy="360"/>
            </p14:xfrm>
          </p:contentPart>
        </mc:Choice>
        <mc:Fallback xmlns="">
          <p:pic>
            <p:nvPicPr>
              <p:cNvPr id="4" name="Ink 3">
                <a:extLst>
                  <a:ext uri="{FF2B5EF4-FFF2-40B4-BE49-F238E27FC236}">
                    <a16:creationId xmlns:a16="http://schemas.microsoft.com/office/drawing/2014/main" id="{2CFAFA4E-2A1E-8130-7AE8-A7D1C281FA55}"/>
                  </a:ext>
                </a:extLst>
              </p:cNvPr>
              <p:cNvPicPr/>
              <p:nvPr/>
            </p:nvPicPr>
            <p:blipFill>
              <a:blip r:embed="rId3"/>
              <a:stretch>
                <a:fillRect/>
              </a:stretch>
            </p:blipFill>
            <p:spPr>
              <a:xfrm>
                <a:off x="-786466" y="881231"/>
                <a:ext cx="12600" cy="12600"/>
              </a:xfrm>
              <a:prstGeom prst="rect">
                <a:avLst/>
              </a:prstGeom>
            </p:spPr>
          </p:pic>
        </mc:Fallback>
      </mc:AlternateContent>
    </p:spTree>
    <p:extLst>
      <p:ext uri="{BB962C8B-B14F-4D97-AF65-F5344CB8AC3E}">
        <p14:creationId xmlns:p14="http://schemas.microsoft.com/office/powerpoint/2010/main" val="2157638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F5D1-2D5D-FD27-91DB-EE131BD9775F}"/>
              </a:ext>
            </a:extLst>
          </p:cNvPr>
          <p:cNvSpPr>
            <a:spLocks noGrp="1"/>
          </p:cNvSpPr>
          <p:nvPr>
            <p:ph type="title"/>
          </p:nvPr>
        </p:nvSpPr>
        <p:spPr/>
        <p:txBody>
          <a:bodyPr/>
          <a:lstStyle/>
          <a:p>
            <a:r>
              <a:rPr lang="en-US" b="1" dirty="0"/>
              <a:t>How law is expressed?</a:t>
            </a:r>
            <a:endParaRPr lang="en-IN" b="1" dirty="0"/>
          </a:p>
        </p:txBody>
      </p:sp>
      <p:sp>
        <p:nvSpPr>
          <p:cNvPr id="3" name="Content Placeholder 2">
            <a:extLst>
              <a:ext uri="{FF2B5EF4-FFF2-40B4-BE49-F238E27FC236}">
                <a16:creationId xmlns:a16="http://schemas.microsoft.com/office/drawing/2014/main" id="{4B5E833C-1BA1-E8EB-B694-098713EFD499}"/>
              </a:ext>
            </a:extLst>
          </p:cNvPr>
          <p:cNvSpPr>
            <a:spLocks noGrp="1"/>
          </p:cNvSpPr>
          <p:nvPr>
            <p:ph idx="1"/>
          </p:nvPr>
        </p:nvSpPr>
        <p:spPr/>
        <p:txBody>
          <a:bodyPr>
            <a:normAutofit fontScale="92500" lnSpcReduction="10000"/>
          </a:bodyPr>
          <a:lstStyle/>
          <a:p>
            <a:pPr algn="just"/>
            <a:r>
              <a:rPr lang="en-IN" dirty="0">
                <a:solidFill>
                  <a:srgbClr val="282625"/>
                </a:solidFill>
                <a:ea typeface="Calibri" panose="020F0502020204030204" pitchFamily="34" charset="0"/>
              </a:rPr>
              <a:t> </a:t>
            </a:r>
            <a:r>
              <a:rPr lang="en-IN" sz="2800" dirty="0">
                <a:solidFill>
                  <a:srgbClr val="282625"/>
                </a:solidFill>
                <a:latin typeface="Calibri" panose="020F0502020204030204" pitchFamily="34" charset="0"/>
                <a:ea typeface="Calibri" panose="020F0502020204030204" pitchFamily="34" charset="0"/>
                <a:cs typeface="Calibri" panose="020F0502020204030204" pitchFamily="34" charset="0"/>
              </a:rPr>
              <a:t>A l</a:t>
            </a:r>
            <a:r>
              <a:rPr lang="en-IN" sz="2800" dirty="0">
                <a:solidFill>
                  <a:srgbClr val="282625"/>
                </a:solidFill>
                <a:effectLst/>
                <a:latin typeface="Calibri" panose="020F0502020204030204" pitchFamily="34" charset="0"/>
                <a:ea typeface="Calibri" panose="020F0502020204030204" pitchFamily="34" charset="0"/>
                <a:cs typeface="Calibri" panose="020F0502020204030204" pitchFamily="34" charset="0"/>
              </a:rPr>
              <a:t>aw is expressed through four distinct categories- principles, rules, standards, and concepts.</a:t>
            </a:r>
          </a:p>
          <a:p>
            <a:pPr algn="just"/>
            <a:r>
              <a:rPr lang="en-IN" sz="2800" dirty="0">
                <a:solidFill>
                  <a:srgbClr val="282625"/>
                </a:solidFill>
                <a:effectLst/>
                <a:latin typeface="Calibri" panose="020F0502020204030204" pitchFamily="34" charset="0"/>
                <a:ea typeface="Calibri" panose="020F0502020204030204" pitchFamily="34" charset="0"/>
                <a:cs typeface="Calibri" panose="020F0502020204030204" pitchFamily="34" charset="0"/>
              </a:rPr>
              <a:t>It is a principle of public policy that those who exercise a public calling should not take an unfair advantage of their position. </a:t>
            </a:r>
          </a:p>
          <a:p>
            <a:pPr algn="just"/>
            <a:r>
              <a:rPr lang="en-IN" sz="2800" dirty="0">
                <a:solidFill>
                  <a:srgbClr val="282625"/>
                </a:solidFill>
                <a:effectLst/>
                <a:latin typeface="Calibri" panose="020F0502020204030204" pitchFamily="34" charset="0"/>
                <a:ea typeface="Calibri" panose="020F0502020204030204" pitchFamily="34" charset="0"/>
                <a:cs typeface="Calibri" panose="020F0502020204030204" pitchFamily="34" charset="0"/>
              </a:rPr>
              <a:t>One formulation of this principle is the rule that </a:t>
            </a:r>
            <a:r>
              <a:rPr lang="en-IN" sz="2800" u="sng" dirty="0">
                <a:solidFill>
                  <a:srgbClr val="282625"/>
                </a:solidFill>
                <a:effectLst/>
                <a:latin typeface="Calibri" panose="020F0502020204030204" pitchFamily="34" charset="0"/>
                <a:ea typeface="Calibri" panose="020F0502020204030204" pitchFamily="34" charset="0"/>
                <a:cs typeface="Calibri" panose="020F0502020204030204" pitchFamily="34" charset="0"/>
              </a:rPr>
              <a:t>a common carrier must not charge more than a reasonable rate. </a:t>
            </a:r>
          </a:p>
          <a:p>
            <a:pPr algn="just"/>
            <a:r>
              <a:rPr lang="en-IN" sz="2800" dirty="0">
                <a:solidFill>
                  <a:srgbClr val="282625"/>
                </a:solidFill>
                <a:effectLst/>
                <a:latin typeface="Calibri" panose="020F0502020204030204" pitchFamily="34" charset="0"/>
                <a:ea typeface="Calibri" panose="020F0502020204030204" pitchFamily="34" charset="0"/>
                <a:cs typeface="Calibri" panose="020F0502020204030204" pitchFamily="34" charset="0"/>
              </a:rPr>
              <a:t>This rule contains within itself a concept (common carrier) and a standard (reasonable rate).</a:t>
            </a:r>
            <a:endParaRPr lang="en-IN" sz="2800" dirty="0">
              <a:effectLst/>
              <a:latin typeface="Calibri" panose="020F0502020204030204" pitchFamily="34" charset="0"/>
              <a:ea typeface="Calibri" panose="020F0502020204030204" pitchFamily="34" charset="0"/>
              <a:cs typeface="Calibri" panose="020F0502020204030204" pitchFamily="34" charset="0"/>
            </a:endParaRPr>
          </a:p>
          <a:p>
            <a:endParaRPr lang="en-IN" dirty="0"/>
          </a:p>
        </p:txBody>
      </p:sp>
    </p:spTree>
    <p:extLst>
      <p:ext uri="{BB962C8B-B14F-4D97-AF65-F5344CB8AC3E}">
        <p14:creationId xmlns:p14="http://schemas.microsoft.com/office/powerpoint/2010/main" val="2427301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24D5-ACA9-19D5-A39A-C97F08E0354B}"/>
              </a:ext>
            </a:extLst>
          </p:cNvPr>
          <p:cNvSpPr>
            <a:spLocks noGrp="1"/>
          </p:cNvSpPr>
          <p:nvPr>
            <p:ph type="title"/>
          </p:nvPr>
        </p:nvSpPr>
        <p:spPr/>
        <p:txBody>
          <a:bodyPr/>
          <a:lstStyle/>
          <a:p>
            <a:r>
              <a:rPr lang="en-US" b="1" dirty="0"/>
              <a:t>Tax disputes</a:t>
            </a:r>
            <a:endParaRPr lang="en-IN" b="1" dirty="0"/>
          </a:p>
        </p:txBody>
      </p:sp>
      <p:sp>
        <p:nvSpPr>
          <p:cNvPr id="3" name="Content Placeholder 2">
            <a:extLst>
              <a:ext uri="{FF2B5EF4-FFF2-40B4-BE49-F238E27FC236}">
                <a16:creationId xmlns:a16="http://schemas.microsoft.com/office/drawing/2014/main" id="{18D8E1DA-271C-5E49-7A85-52DB30449718}"/>
              </a:ext>
            </a:extLst>
          </p:cNvPr>
          <p:cNvSpPr>
            <a:spLocks noGrp="1"/>
          </p:cNvSpPr>
          <p:nvPr>
            <p:ph idx="1"/>
          </p:nvPr>
        </p:nvSpPr>
        <p:spPr/>
        <p:txBody>
          <a:bodyPr/>
          <a:lstStyle/>
          <a:p>
            <a:pPr algn="just"/>
            <a:r>
              <a:rPr lang="en-US" sz="2800" dirty="0">
                <a:latin typeface="Calibri" panose="020F0502020204030204" pitchFamily="34" charset="0"/>
                <a:ea typeface="Calibri" panose="020F0502020204030204" pitchFamily="34" charset="0"/>
                <a:cs typeface="Calibri" panose="020F0502020204030204" pitchFamily="34" charset="0"/>
              </a:rPr>
              <a:t>Tax disputes arise between the Government and the taxpayers.</a:t>
            </a:r>
          </a:p>
          <a:p>
            <a:pPr algn="just"/>
            <a:r>
              <a:rPr lang="en-US" sz="2800" dirty="0">
                <a:latin typeface="Calibri" panose="020F0502020204030204" pitchFamily="34" charset="0"/>
                <a:ea typeface="Calibri" panose="020F0502020204030204" pitchFamily="34" charset="0"/>
                <a:cs typeface="Calibri" panose="020F0502020204030204" pitchFamily="34" charset="0"/>
              </a:rPr>
              <a:t>As on the 30th November 2019, the amount of disputed direct tax arrears was Rs. 9.32 lakh crores.</a:t>
            </a:r>
          </a:p>
          <a:p>
            <a:pPr algn="just"/>
            <a:r>
              <a:rPr lang="en-US" sz="2800" dirty="0">
                <a:latin typeface="Calibri" panose="020F0502020204030204" pitchFamily="34" charset="0"/>
                <a:ea typeface="Calibri" panose="020F0502020204030204" pitchFamily="34" charset="0"/>
                <a:cs typeface="Calibri" panose="020F0502020204030204" pitchFamily="34" charset="0"/>
              </a:rPr>
              <a:t>For the financial year </a:t>
            </a:r>
            <a:r>
              <a:rPr lang="en-IN" sz="2800" dirty="0">
                <a:latin typeface="Calibri" panose="020F0502020204030204" pitchFamily="34" charset="0"/>
                <a:ea typeface="Calibri" panose="020F0502020204030204" pitchFamily="34" charset="0"/>
                <a:cs typeface="Calibri" panose="020F0502020204030204" pitchFamily="34" charset="0"/>
              </a:rPr>
              <a:t>2019-20</a:t>
            </a:r>
            <a:r>
              <a:rPr lang="en-US" sz="2800" dirty="0">
                <a:latin typeface="Calibri" panose="020F0502020204030204" pitchFamily="34" charset="0"/>
                <a:ea typeface="Calibri" panose="020F0502020204030204" pitchFamily="34" charset="0"/>
                <a:cs typeface="Calibri" panose="020F0502020204030204" pitchFamily="34" charset="0"/>
              </a:rPr>
              <a:t>,  Appeals pending with ITATs/High Courts/Supreme Court were </a:t>
            </a:r>
            <a:r>
              <a:rPr lang="en-IN" sz="2800" dirty="0">
                <a:latin typeface="Calibri" panose="020F0502020204030204" pitchFamily="34" charset="0"/>
                <a:ea typeface="Calibri" panose="020F0502020204030204" pitchFamily="34" charset="0"/>
                <a:cs typeface="Calibri" panose="020F0502020204030204" pitchFamily="34" charset="0"/>
              </a:rPr>
              <a:t>88,016, 31,745, and 4,526 respectively.</a:t>
            </a:r>
            <a:endParaRPr lang="en-US" sz="2800" dirty="0">
              <a:latin typeface="Calibri" panose="020F0502020204030204" pitchFamily="34" charset="0"/>
              <a:ea typeface="Calibri" panose="020F0502020204030204" pitchFamily="34" charset="0"/>
              <a:cs typeface="Calibri" panose="020F0502020204030204" pitchFamily="34" charset="0"/>
            </a:endParaRPr>
          </a:p>
          <a:p>
            <a:endParaRPr lang="en-IN" dirty="0"/>
          </a:p>
        </p:txBody>
      </p:sp>
    </p:spTree>
    <p:extLst>
      <p:ext uri="{BB962C8B-B14F-4D97-AF65-F5344CB8AC3E}">
        <p14:creationId xmlns:p14="http://schemas.microsoft.com/office/powerpoint/2010/main" val="920163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4950-7367-4BA4-291B-79110C4E344F}"/>
              </a:ext>
            </a:extLst>
          </p:cNvPr>
          <p:cNvSpPr>
            <a:spLocks noGrp="1"/>
          </p:cNvSpPr>
          <p:nvPr>
            <p:ph type="title"/>
          </p:nvPr>
        </p:nvSpPr>
        <p:spPr/>
        <p:txBody>
          <a:bodyPr/>
          <a:lstStyle/>
          <a:p>
            <a:r>
              <a:rPr lang="en-US" b="1" dirty="0"/>
              <a:t>Forum for resolution of tax disputes</a:t>
            </a:r>
            <a:endParaRPr lang="en-IN" b="1" dirty="0"/>
          </a:p>
        </p:txBody>
      </p:sp>
      <p:sp>
        <p:nvSpPr>
          <p:cNvPr id="3" name="Content Placeholder 2">
            <a:extLst>
              <a:ext uri="{FF2B5EF4-FFF2-40B4-BE49-F238E27FC236}">
                <a16:creationId xmlns:a16="http://schemas.microsoft.com/office/drawing/2014/main" id="{F8C5B05C-F890-D78F-BB07-E477EDB0D478}"/>
              </a:ext>
            </a:extLst>
          </p:cNvPr>
          <p:cNvSpPr>
            <a:spLocks noGrp="1"/>
          </p:cNvSpPr>
          <p:nvPr>
            <p:ph idx="1"/>
          </p:nvPr>
        </p:nvSpPr>
        <p:spPr/>
        <p:txBody>
          <a:bodyPr>
            <a:no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Income Tax Appellate Tribunal.</a:t>
            </a:r>
          </a:p>
          <a:p>
            <a:r>
              <a:rPr lang="en-US" sz="2400" dirty="0">
                <a:latin typeface="Calibri" panose="020F0502020204030204" pitchFamily="34" charset="0"/>
                <a:ea typeface="Calibri" panose="020F0502020204030204" pitchFamily="34" charset="0"/>
                <a:cs typeface="Calibri" panose="020F0502020204030204" pitchFamily="34" charset="0"/>
              </a:rPr>
              <a:t>High Courts.</a:t>
            </a:r>
          </a:p>
          <a:p>
            <a:r>
              <a:rPr lang="en-US" sz="2400" dirty="0">
                <a:latin typeface="Calibri" panose="020F0502020204030204" pitchFamily="34" charset="0"/>
                <a:ea typeface="Calibri" panose="020F0502020204030204" pitchFamily="34" charset="0"/>
                <a:cs typeface="Calibri" panose="020F0502020204030204" pitchFamily="34" charset="0"/>
              </a:rPr>
              <a:t>Supreme Court.</a:t>
            </a:r>
          </a:p>
          <a:p>
            <a:r>
              <a:rPr lang="en-US" sz="2400" dirty="0">
                <a:latin typeface="Calibri" panose="020F0502020204030204" pitchFamily="34" charset="0"/>
                <a:ea typeface="Calibri" panose="020F0502020204030204" pitchFamily="34" charset="0"/>
                <a:cs typeface="Calibri" panose="020F0502020204030204" pitchFamily="34" charset="0"/>
              </a:rPr>
              <a:t>Courts interpret the law and apply the law to the facts before it.</a:t>
            </a:r>
          </a:p>
          <a:p>
            <a:r>
              <a:rPr lang="en-US" sz="2400" dirty="0">
                <a:latin typeface="Calibri" panose="020F0502020204030204" pitchFamily="34" charset="0"/>
                <a:ea typeface="Calibri" panose="020F0502020204030204" pitchFamily="34" charset="0"/>
                <a:cs typeface="Calibri" panose="020F0502020204030204" pitchFamily="34" charset="0"/>
              </a:rPr>
              <a:t>The law declared by the Supreme Court to be binding on all courts.</a:t>
            </a:r>
          </a:p>
          <a:p>
            <a:r>
              <a:rPr lang="en-US" sz="2400" dirty="0">
                <a:latin typeface="Calibri" panose="020F0502020204030204" pitchFamily="34" charset="0"/>
                <a:ea typeface="Calibri" panose="020F0502020204030204" pitchFamily="34" charset="0"/>
                <a:cs typeface="Calibri" panose="020F0502020204030204" pitchFamily="34" charset="0"/>
              </a:rPr>
              <a:t>The law declared by the Supreme Court shall be binding on all courts within the territory of India.[article 141 of the Constitution of India]</a:t>
            </a:r>
            <a:endParaRPr lang="en-IN"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641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7CAF-806C-8180-0BDD-857D7C03B714}"/>
              </a:ext>
            </a:extLst>
          </p:cNvPr>
          <p:cNvSpPr>
            <a:spLocks noGrp="1"/>
          </p:cNvSpPr>
          <p:nvPr>
            <p:ph type="title"/>
          </p:nvPr>
        </p:nvSpPr>
        <p:spPr/>
        <p:txBody>
          <a:bodyPr/>
          <a:lstStyle/>
          <a:p>
            <a:r>
              <a:rPr lang="en-US" b="1" dirty="0"/>
              <a:t>Litigation management</a:t>
            </a:r>
            <a:endParaRPr lang="en-IN" b="1" dirty="0"/>
          </a:p>
        </p:txBody>
      </p:sp>
      <p:sp>
        <p:nvSpPr>
          <p:cNvPr id="3" name="Content Placeholder 2">
            <a:extLst>
              <a:ext uri="{FF2B5EF4-FFF2-40B4-BE49-F238E27FC236}">
                <a16:creationId xmlns:a16="http://schemas.microsoft.com/office/drawing/2014/main" id="{CE23A323-31CA-C11D-C6DB-5E155ED16698}"/>
              </a:ext>
            </a:extLst>
          </p:cNvPr>
          <p:cNvSpPr>
            <a:spLocks noGrp="1"/>
          </p:cNvSpPr>
          <p:nvPr>
            <p:ph idx="1"/>
          </p:nvPr>
        </p:nvSpPr>
        <p:spPr/>
        <p:txBody>
          <a:bodyPr>
            <a:normAutofit/>
          </a:bodyPr>
          <a:lstStyle/>
          <a:p>
            <a:r>
              <a:rPr lang="en-IN" sz="2800" b="0" i="0" dirty="0">
                <a:solidFill>
                  <a:srgbClr val="333333"/>
                </a:solidFill>
                <a:effectLst/>
                <a:latin typeface="Times New Roman" panose="02020603050405020304" pitchFamily="18" charset="0"/>
              </a:rPr>
              <a:t>New monetary ceiling for filing appeals-</a:t>
            </a:r>
          </a:p>
          <a:p>
            <a:r>
              <a:rPr lang="en-IN" sz="2800" b="0" i="0" dirty="0">
                <a:solidFill>
                  <a:srgbClr val="333333"/>
                </a:solidFill>
                <a:effectLst/>
                <a:latin typeface="Times New Roman" panose="02020603050405020304" pitchFamily="18" charset="0"/>
              </a:rPr>
              <a:t>Before Income Tax Appellate Tribunal: 50,00,000;</a:t>
            </a:r>
          </a:p>
          <a:p>
            <a:r>
              <a:rPr lang="en-IN" sz="2800" b="0" i="0" dirty="0">
                <a:solidFill>
                  <a:srgbClr val="333333"/>
                </a:solidFill>
                <a:effectLst/>
                <a:latin typeface="Times New Roman" panose="02020603050405020304" pitchFamily="18" charset="0"/>
              </a:rPr>
              <a:t>Before High Court</a:t>
            </a:r>
            <a:r>
              <a:rPr lang="en-IN" sz="2800" dirty="0">
                <a:solidFill>
                  <a:srgbClr val="333333"/>
                </a:solidFill>
                <a:latin typeface="Times New Roman" panose="02020603050405020304" pitchFamily="18" charset="0"/>
              </a:rPr>
              <a:t>:</a:t>
            </a:r>
            <a:r>
              <a:rPr lang="en-IN" sz="2800" b="0" i="0" dirty="0">
                <a:solidFill>
                  <a:srgbClr val="333333"/>
                </a:solidFill>
                <a:effectLst/>
                <a:latin typeface="Times New Roman" panose="02020603050405020304" pitchFamily="18" charset="0"/>
              </a:rPr>
              <a:t>1,00,00,000;and</a:t>
            </a:r>
          </a:p>
          <a:p>
            <a:r>
              <a:rPr lang="en-IN" sz="2800" b="0" i="0" dirty="0">
                <a:solidFill>
                  <a:srgbClr val="333333"/>
                </a:solidFill>
                <a:effectLst/>
                <a:latin typeface="Times New Roman" panose="02020603050405020304" pitchFamily="18" charset="0"/>
              </a:rPr>
              <a:t>Before Supreme Court</a:t>
            </a:r>
            <a:r>
              <a:rPr lang="en-IN" sz="2800" dirty="0">
                <a:solidFill>
                  <a:srgbClr val="333333"/>
                </a:solidFill>
                <a:latin typeface="Times New Roman" panose="02020603050405020304" pitchFamily="18" charset="0"/>
              </a:rPr>
              <a:t>:</a:t>
            </a:r>
            <a:r>
              <a:rPr lang="en-IN" sz="2800" b="0" i="0" dirty="0">
                <a:solidFill>
                  <a:srgbClr val="333333"/>
                </a:solidFill>
                <a:effectLst/>
                <a:latin typeface="Times New Roman" panose="02020603050405020304" pitchFamily="18" charset="0"/>
              </a:rPr>
              <a:t>2,00,00,000</a:t>
            </a:r>
            <a:r>
              <a:rPr lang="en-IN" sz="2800" dirty="0">
                <a:solidFill>
                  <a:srgbClr val="333333"/>
                </a:solidFill>
                <a:latin typeface="Times New Roman" panose="02020603050405020304" pitchFamily="18" charset="0"/>
              </a:rPr>
              <a:t>.</a:t>
            </a:r>
            <a:endParaRPr lang="en-IN" sz="2800" dirty="0"/>
          </a:p>
        </p:txBody>
      </p:sp>
    </p:spTree>
    <p:extLst>
      <p:ext uri="{BB962C8B-B14F-4D97-AF65-F5344CB8AC3E}">
        <p14:creationId xmlns:p14="http://schemas.microsoft.com/office/powerpoint/2010/main" val="277802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426D1-479E-761C-E7EF-91C1CA6C6EFD}"/>
              </a:ext>
            </a:extLst>
          </p:cNvPr>
          <p:cNvSpPr>
            <a:spLocks noGrp="1"/>
          </p:cNvSpPr>
          <p:nvPr>
            <p:ph type="title"/>
          </p:nvPr>
        </p:nvSpPr>
        <p:spPr/>
        <p:txBody>
          <a:bodyPr/>
          <a:lstStyle/>
          <a:p>
            <a:r>
              <a:rPr lang="en-US" b="1" dirty="0"/>
              <a:t>Tax Issues</a:t>
            </a:r>
            <a:endParaRPr lang="en-IN" b="1" dirty="0"/>
          </a:p>
        </p:txBody>
      </p:sp>
      <p:sp>
        <p:nvSpPr>
          <p:cNvPr id="3" name="Content Placeholder 2">
            <a:extLst>
              <a:ext uri="{FF2B5EF4-FFF2-40B4-BE49-F238E27FC236}">
                <a16:creationId xmlns:a16="http://schemas.microsoft.com/office/drawing/2014/main" id="{1118E611-EEBE-6758-68FE-5DFF28EDF209}"/>
              </a:ext>
            </a:extLst>
          </p:cNvPr>
          <p:cNvSpPr>
            <a:spLocks noGrp="1"/>
          </p:cNvSpPr>
          <p:nvPr>
            <p:ph idx="1"/>
          </p:nvPr>
        </p:nvSpPr>
        <p:spPr/>
        <p:txBody>
          <a:bodyPr/>
          <a:lstStyle/>
          <a:p>
            <a:pPr algn="just">
              <a:lnSpc>
                <a:spcPct val="107000"/>
              </a:lnSpc>
              <a:spcAft>
                <a:spcPts val="800"/>
              </a:spcAft>
            </a:pP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Tax issues arising out of</a:t>
            </a:r>
            <a:r>
              <a:rPr lang="en-US" sz="2800" b="1" kern="100" dirty="0">
                <a:latin typeface="Calibri" panose="020F0502020204030204" pitchFamily="34" charset="0"/>
                <a:ea typeface="Calibri" panose="020F0502020204030204" pitchFamily="34" charset="0"/>
                <a:cs typeface="Times New Roman" panose="02020603050405020304" pitchFamily="18" charset="0"/>
              </a:rPr>
              <a:t> the</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Operation of tax laws;</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Meaning of the tax laws.</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73605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C0A9C-FC23-8D2B-994B-1294549E0C5E}"/>
              </a:ext>
            </a:extLst>
          </p:cNvPr>
          <p:cNvSpPr>
            <a:spLocks noGrp="1"/>
          </p:cNvSpPr>
          <p:nvPr>
            <p:ph type="title"/>
          </p:nvPr>
        </p:nvSpPr>
        <p:spPr/>
        <p:txBody>
          <a:bodyPr/>
          <a:lstStyle/>
          <a:p>
            <a:r>
              <a:rPr lang="en-US" b="1" kern="100" dirty="0">
                <a:effectLst/>
                <a:ea typeface="Calibri" panose="020F0502020204030204" pitchFamily="34" charset="0"/>
                <a:cs typeface="Times New Roman" panose="02020603050405020304" pitchFamily="18" charset="0"/>
              </a:rPr>
              <a:t>Operation of tax laws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0B64DE90-4F51-34C0-3B47-99AB22740FCC}"/>
              </a:ext>
            </a:extLst>
          </p:cNvPr>
          <p:cNvSpPr>
            <a:spLocks noGrp="1"/>
          </p:cNvSpPr>
          <p:nvPr>
            <p:ph idx="1"/>
          </p:nvPr>
        </p:nvSpPr>
        <p:spPr/>
        <p:txBody>
          <a:bodyPr/>
          <a:lstStyle/>
          <a:p>
            <a:pPr algn="just">
              <a:lnSpc>
                <a:spcPct val="107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Tax laws operate through a layer of primary legislation, subordinate legislation, notifications, and circulars.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operation of tax laws may be prospective or retrospective.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operation of tax law may be limited to the territory of India or it may have extra-territorial operation.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05743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2487-D036-54EB-FCB6-B898E1038733}"/>
              </a:ext>
            </a:extLst>
          </p:cNvPr>
          <p:cNvSpPr>
            <a:spLocks noGrp="1"/>
          </p:cNvSpPr>
          <p:nvPr>
            <p:ph type="title"/>
          </p:nvPr>
        </p:nvSpPr>
        <p:spPr/>
        <p:txBody>
          <a:bodyPr/>
          <a:lstStyle/>
          <a:p>
            <a:r>
              <a:rPr lang="en-US" b="1" dirty="0"/>
              <a:t>Retrospective operation</a:t>
            </a:r>
            <a:endParaRPr lang="en-IN" b="1" dirty="0"/>
          </a:p>
        </p:txBody>
      </p:sp>
      <p:sp>
        <p:nvSpPr>
          <p:cNvPr id="3" name="Content Placeholder 2">
            <a:extLst>
              <a:ext uri="{FF2B5EF4-FFF2-40B4-BE49-F238E27FC236}">
                <a16:creationId xmlns:a16="http://schemas.microsoft.com/office/drawing/2014/main" id="{9A2A9C92-3FA6-9EF7-8225-A3FAD9858A92}"/>
              </a:ext>
            </a:extLst>
          </p:cNvPr>
          <p:cNvSpPr>
            <a:spLocks noGrp="1"/>
          </p:cNvSpPr>
          <p:nvPr>
            <p:ph idx="1"/>
          </p:nvPr>
        </p:nvSpPr>
        <p:spPr/>
        <p:txBody>
          <a:bodyPr>
            <a:normAutofit fontScale="25000" lnSpcReduction="20000"/>
          </a:bodyPr>
          <a:lstStyle/>
          <a:p>
            <a:pPr algn="just">
              <a:lnSpc>
                <a:spcPct val="107000"/>
              </a:lnSpc>
              <a:spcAft>
                <a:spcPts val="800"/>
              </a:spcAft>
            </a:pP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It is a fundamental rule of law that no statute shall be construed to have retrospective operation unless such construction appears very clearly in the terms of the Acts or arises by necessary implication.</a:t>
            </a:r>
          </a:p>
          <a:p>
            <a:pPr algn="just">
              <a:lnSpc>
                <a:spcPct val="107000"/>
              </a:lnSpc>
              <a:spcAft>
                <a:spcPts val="800"/>
              </a:spcAft>
            </a:pP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A subordinate legislation is not given retrospective effect unless the parent Act so expressly or impliedly provides.</a:t>
            </a:r>
            <a:endParaRPr lang="en-IN" sz="9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Retrospectivity, if reasonable, is neither bad nor prohibited by the Constitution.</a:t>
            </a:r>
            <a:endParaRPr lang="en-IN" sz="9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For example, Explanation 1 to section 37 of the Income-Tax Act 1961 was inserted in 1998 but given retrospective effect from 1</a:t>
            </a:r>
            <a:r>
              <a:rPr lang="en-US" sz="96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 April 1962.</a:t>
            </a:r>
            <a:endParaRPr lang="en-IN" sz="9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The effect of Vodafone was neutralized in 2012 with a retrospective effect from 1</a:t>
            </a:r>
            <a:r>
              <a:rPr lang="en-US" sz="96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 April 1962 but by the Taxation Laws Amendment Act 2021, the retrospective effect was given from 2012 in place of 1</a:t>
            </a:r>
            <a:r>
              <a:rPr lang="en-US" sz="96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9600" kern="100" dirty="0">
                <a:effectLst/>
                <a:latin typeface="Calibri" panose="020F0502020204030204" pitchFamily="34" charset="0"/>
                <a:ea typeface="Calibri" panose="020F0502020204030204" pitchFamily="34" charset="0"/>
                <a:cs typeface="Times New Roman" panose="02020603050405020304" pitchFamily="18" charset="0"/>
              </a:rPr>
              <a:t> April 1962.</a:t>
            </a:r>
            <a:endParaRPr lang="en-IN" sz="9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51040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87C6-6556-228F-B844-F4D247714D85}"/>
              </a:ext>
            </a:extLst>
          </p:cNvPr>
          <p:cNvSpPr>
            <a:spLocks noGrp="1"/>
          </p:cNvSpPr>
          <p:nvPr>
            <p:ph type="title"/>
          </p:nvPr>
        </p:nvSpPr>
        <p:spPr/>
        <p:txBody>
          <a:bodyPr>
            <a:normAutofit fontScale="90000"/>
          </a:bodyPr>
          <a:lstStyle/>
          <a:p>
            <a:r>
              <a:rPr lang="en-US" b="1" kern="100" dirty="0">
                <a:effectLst/>
                <a:ea typeface="Calibri" panose="020F0502020204030204" pitchFamily="34" charset="0"/>
                <a:cs typeface="Times New Roman" panose="02020603050405020304" pitchFamily="18" charset="0"/>
              </a:rPr>
              <a:t>Meaning of words, expressions, and passages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2067378D-B3C6-DC43-1041-E143AD09DA80}"/>
              </a:ext>
            </a:extLst>
          </p:cNvPr>
          <p:cNvSpPr>
            <a:spLocks noGrp="1"/>
          </p:cNvSpPr>
          <p:nvPr>
            <p:ph idx="1"/>
          </p:nvPr>
        </p:nvSpPr>
        <p:spPr/>
        <p:txBody>
          <a:bodyPr>
            <a:normAutofit fontScale="85000" lnSpcReduction="10000"/>
          </a:bodyPr>
          <a:lstStyle/>
          <a:p>
            <a:pPr algn="just">
              <a:lnSpc>
                <a:spcPct val="107000"/>
              </a:lnSpc>
              <a:spcAft>
                <a:spcPts val="800"/>
              </a:spcAft>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Interpretation is the method for ascertaining the true meaning and sense of a statutory provision. </a:t>
            </a:r>
          </a:p>
          <a:p>
            <a:pPr algn="just">
              <a:lnSpc>
                <a:spcPct val="107000"/>
              </a:lnSpc>
              <a:spcAft>
                <a:spcPts val="800"/>
              </a:spcAft>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It is about</a:t>
            </a:r>
            <a:r>
              <a:rPr lang="en-IN" sz="3200" kern="100" dirty="0">
                <a:effectLst/>
                <a:latin typeface="Calibri" panose="020F0502020204030204" pitchFamily="34" charset="0"/>
                <a:ea typeface="Calibri" panose="020F0502020204030204" pitchFamily="34" charset="0"/>
                <a:cs typeface="Times New Roman" panose="02020603050405020304" pitchFamily="18" charset="0"/>
              </a:rPr>
              <a:t> how the courts in the modern era decide what a particular statutory provision means.</a:t>
            </a:r>
          </a:p>
          <a:p>
            <a:pPr algn="just">
              <a:lnSpc>
                <a:spcPct val="107000"/>
              </a:lnSpc>
              <a:spcAft>
                <a:spcPts val="800"/>
              </a:spcAft>
            </a:pPr>
            <a:r>
              <a:rPr lang="en-IN" sz="3200" kern="100" dirty="0">
                <a:effectLst/>
                <a:latin typeface="Calibri" panose="020F0502020204030204" pitchFamily="34" charset="0"/>
                <a:ea typeface="Calibri" panose="020F0502020204030204" pitchFamily="34" charset="0"/>
                <a:cs typeface="Calibri" panose="020F0502020204030204" pitchFamily="34" charset="0"/>
              </a:rPr>
              <a:t>Interpretation of law has two essential purposes: one is to clarify to the people governed by it, the meaning of the letter of the law; the other is to shed light and give shape to the intent of the lawmaker.</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25916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CD0E-5483-F057-4CE0-C1AE24806D87}"/>
              </a:ext>
            </a:extLst>
          </p:cNvPr>
          <p:cNvSpPr>
            <a:spLocks noGrp="1"/>
          </p:cNvSpPr>
          <p:nvPr>
            <p:ph type="title"/>
          </p:nvPr>
        </p:nvSpPr>
        <p:spPr/>
        <p:txBody>
          <a:bodyPr/>
          <a:lstStyle/>
          <a:p>
            <a:r>
              <a:rPr lang="en-US" b="1" kern="100" dirty="0">
                <a:effectLst/>
                <a:ea typeface="Calibri" panose="020F0502020204030204" pitchFamily="34" charset="0"/>
                <a:cs typeface="Times New Roman" panose="02020603050405020304" pitchFamily="18" charset="0"/>
              </a:rPr>
              <a:t>Constitutional provision</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D6B82970-6743-DD0F-5323-DD76A38F7651}"/>
              </a:ext>
            </a:extLst>
          </p:cNvPr>
          <p:cNvSpPr>
            <a:spLocks noGrp="1"/>
          </p:cNvSpPr>
          <p:nvPr>
            <p:ph idx="1"/>
          </p:nvPr>
        </p:nvSpPr>
        <p:spPr/>
        <p:txBody>
          <a:bodyPr>
            <a:normAutofit fontScale="25000" lnSpcReduction="20000"/>
          </a:bodyPr>
          <a:lstStyle/>
          <a:p>
            <a:pPr marL="0" indent="0">
              <a:buNone/>
            </a:pPr>
            <a:r>
              <a:rPr lang="en-IN" sz="9600" kern="100" dirty="0">
                <a:effectLst/>
                <a:ea typeface="Calibri" panose="020F0502020204030204" pitchFamily="34" charset="0"/>
                <a:cs typeface="Times New Roman" panose="02020603050405020304" pitchFamily="18" charset="0"/>
              </a:rPr>
              <a:t>Article 245. Extent of laws made by Parliament and by the Legislatures of States. -</a:t>
            </a:r>
          </a:p>
          <a:p>
            <a:pPr marL="0" indent="0" algn="just">
              <a:lnSpc>
                <a:spcPct val="107000"/>
              </a:lnSpc>
              <a:spcAft>
                <a:spcPts val="800"/>
              </a:spcAft>
              <a:buNone/>
            </a:pPr>
            <a:r>
              <a:rPr lang="en-IN" sz="9600" kern="100" dirty="0">
                <a:effectLst/>
                <a:ea typeface="Calibri" panose="020F0502020204030204" pitchFamily="34" charset="0"/>
                <a:cs typeface="Times New Roman" panose="02020603050405020304" pitchFamily="18" charset="0"/>
              </a:rPr>
              <a:t>(1) Subject to the provisions of this Constitution, Parliament may make laws for the whole or any part of the territory of India, and the Legislature of a State may make laws for the whole or any part of the State. </a:t>
            </a:r>
          </a:p>
          <a:p>
            <a:pPr marL="0" indent="0" algn="just">
              <a:lnSpc>
                <a:spcPct val="107000"/>
              </a:lnSpc>
              <a:spcAft>
                <a:spcPts val="800"/>
              </a:spcAft>
              <a:buNone/>
            </a:pPr>
            <a:r>
              <a:rPr lang="en-IN" sz="9600" kern="100" dirty="0">
                <a:effectLst/>
                <a:ea typeface="Calibri" panose="020F0502020204030204" pitchFamily="34" charset="0"/>
                <a:cs typeface="Times New Roman" panose="02020603050405020304" pitchFamily="18" charset="0"/>
              </a:rPr>
              <a:t>(2) No law made by Parliament shall be deemed to be invalid on the ground that it would have extra-territorial operation</a:t>
            </a:r>
          </a:p>
          <a:p>
            <a:pPr marL="0" indent="0" algn="just">
              <a:lnSpc>
                <a:spcPct val="107000"/>
              </a:lnSpc>
              <a:spcAft>
                <a:spcPts val="800"/>
              </a:spcAft>
              <a:buNone/>
            </a:pPr>
            <a:r>
              <a:rPr lang="en-IN" sz="9600" b="1" kern="100" dirty="0">
                <a:effectLst/>
                <a:ea typeface="Calibri" panose="020F0502020204030204" pitchFamily="34" charset="0"/>
                <a:cs typeface="Times New Roman" panose="02020603050405020304" pitchFamily="18" charset="0"/>
              </a:rPr>
              <a:t>Issue</a:t>
            </a:r>
            <a:endParaRPr lang="en-IN" sz="9600"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sz="9600" kern="100" dirty="0">
                <a:effectLst/>
                <a:ea typeface="Calibri" panose="020F0502020204030204" pitchFamily="34" charset="0"/>
                <a:cs typeface="Times New Roman" panose="02020603050405020304" pitchFamily="18" charset="0"/>
              </a:rPr>
              <a:t>Is the Parliament empowered to enact laws in respect of extra-territorial aspects or causes that have no nexus with India, and furthermore could such laws be bereft of any benefit to India? The answer would have to be no.</a:t>
            </a:r>
          </a:p>
          <a:p>
            <a:pPr algn="just">
              <a:lnSpc>
                <a:spcPct val="107000"/>
              </a:lnSpc>
              <a:spcAft>
                <a:spcPts val="800"/>
              </a:spcAft>
            </a:pPr>
            <a:r>
              <a:rPr lang="en-IN" sz="9600" kern="100" dirty="0">
                <a:effectLst/>
                <a:ea typeface="Calibri" panose="020F0502020204030204" pitchFamily="34" charset="0"/>
                <a:cs typeface="Times New Roman" panose="02020603050405020304" pitchFamily="18" charset="0"/>
              </a:rPr>
              <a:t> </a:t>
            </a:r>
            <a:r>
              <a:rPr lang="en-IN" sz="9600" kern="100" dirty="0">
                <a:effectLst/>
                <a:ea typeface="Calibri" panose="020F0502020204030204" pitchFamily="34" charset="0"/>
                <a:cs typeface="Calibri" panose="020F0502020204030204" pitchFamily="34" charset="0"/>
              </a:rPr>
              <a:t>Parliament’s power to enact laws pursuant to Article 245(1) may not extend to those extra-territorial aspects and causes that have no impact or nexus with India. [</a:t>
            </a:r>
            <a:r>
              <a:rPr lang="en-IN" sz="9600" b="1" kern="100" dirty="0">
                <a:solidFill>
                  <a:srgbClr val="282625"/>
                </a:solidFill>
                <a:effectLst/>
                <a:ea typeface="Calibri" panose="020F0502020204030204" pitchFamily="34" charset="0"/>
                <a:cs typeface="Times New Roman" panose="02020603050405020304" pitchFamily="18" charset="0"/>
              </a:rPr>
              <a:t>GVK Industries vs Income tax officer</a:t>
            </a:r>
            <a:r>
              <a:rPr lang="en-IN" sz="9600" b="1" kern="100" dirty="0">
                <a:effectLst/>
                <a:ea typeface="Calibri" panose="020F0502020204030204" pitchFamily="34" charset="0"/>
                <a:cs typeface="Times New Roman" panose="02020603050405020304" pitchFamily="18" charset="0"/>
              </a:rPr>
              <a:t> (2011) 4 SCC 36 Five judges’ bench)</a:t>
            </a:r>
            <a:endParaRPr lang="en-IN" sz="9600" kern="100" dirty="0">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35843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F651-9043-BA90-5549-1105434E3971}"/>
              </a:ext>
            </a:extLst>
          </p:cNvPr>
          <p:cNvSpPr>
            <a:spLocks noGrp="1"/>
          </p:cNvSpPr>
          <p:nvPr>
            <p:ph type="title"/>
          </p:nvPr>
        </p:nvSpPr>
        <p:spPr/>
        <p:txBody>
          <a:bodyPr>
            <a:normAutofit/>
          </a:bodyPr>
          <a:lstStyle/>
          <a:p>
            <a:r>
              <a:rPr lang="en-IN" b="1" kern="100" dirty="0">
                <a:effectLst/>
                <a:ea typeface="Calibri" panose="020F0502020204030204" pitchFamily="34" charset="0"/>
                <a:cs typeface="Times New Roman" panose="02020603050405020304" pitchFamily="18" charset="0"/>
              </a:rPr>
              <a:t>Constitutional Interpretation</a:t>
            </a:r>
            <a:br>
              <a:rPr lang="en-IN" kern="100" dirty="0">
                <a:effectLst/>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CE7C9A18-4361-D2B1-046C-0FAB84F9B996}"/>
              </a:ext>
            </a:extLst>
          </p:cNvPr>
          <p:cNvSpPr>
            <a:spLocks noGrp="1"/>
          </p:cNvSpPr>
          <p:nvPr>
            <p:ph idx="1"/>
          </p:nvPr>
        </p:nvSpPr>
        <p:spPr/>
        <p:txBody>
          <a:bodyPr>
            <a:noAutofit/>
          </a:bodyPr>
          <a:lstStyle/>
          <a:p>
            <a:pPr marL="0" indent="0" algn="just">
              <a:lnSpc>
                <a:spcPct val="107000"/>
              </a:lnSpc>
              <a:spcAft>
                <a:spcPts val="800"/>
              </a:spcAft>
              <a:buNone/>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No word or expression, of the Constitution exists in isolation – they are necessarily related to, transforming, and in turn being transformed by, other provisions, words, and phrases in the Constitution.</a:t>
            </a:r>
          </a:p>
          <a:p>
            <a:pPr marL="0" indent="0" algn="just">
              <a:lnSpc>
                <a:spcPct val="107000"/>
              </a:lnSpc>
              <a:spcAft>
                <a:spcPts val="800"/>
              </a:spcAft>
              <a:buNone/>
            </a:pP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2400" dirty="0">
                <a:effectLst/>
                <a:latin typeface="Calibri" panose="020F0502020204030204" pitchFamily="34" charset="0"/>
                <a:ea typeface="Calibri" panose="020F0502020204030204" pitchFamily="34" charset="0"/>
                <a:cs typeface="Times New Roman" panose="02020603050405020304" pitchFamily="18" charset="0"/>
              </a:rPr>
              <a:t>In interpreting any law, including the Constitution, the text of the provision would be the primary source for discerning the meanings that inhere in the enactment. </a:t>
            </a:r>
          </a:p>
          <a:p>
            <a:pPr marL="0" indent="0" algn="just">
              <a:lnSpc>
                <a:spcPct val="107000"/>
              </a:lnSpc>
              <a:spcAft>
                <a:spcPts val="800"/>
              </a:spcAft>
              <a:buNone/>
            </a:pPr>
            <a:r>
              <a:rPr lang="en-IN" sz="2400" dirty="0">
                <a:effectLst/>
                <a:latin typeface="Calibri" panose="020F0502020204030204" pitchFamily="34" charset="0"/>
                <a:ea typeface="Calibri" panose="020F0502020204030204" pitchFamily="34" charset="0"/>
                <a:cs typeface="Times New Roman" panose="02020603050405020304" pitchFamily="18" charset="0"/>
              </a:rPr>
              <a:t>By treading a path as close as possible to the text, by gathering the plain ordinary meaning, the entire document is to be looked into whether that meaning is validated by constitutional values and schemes</a:t>
            </a:r>
            <a:endParaRPr lang="en-IN" sz="2400" dirty="0"/>
          </a:p>
        </p:txBody>
      </p:sp>
    </p:spTree>
    <p:extLst>
      <p:ext uri="{BB962C8B-B14F-4D97-AF65-F5344CB8AC3E}">
        <p14:creationId xmlns:p14="http://schemas.microsoft.com/office/powerpoint/2010/main" val="3825874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A9DE-0BB5-5110-CA29-C7DDEE506508}"/>
              </a:ext>
            </a:extLst>
          </p:cNvPr>
          <p:cNvSpPr>
            <a:spLocks noGrp="1"/>
          </p:cNvSpPr>
          <p:nvPr>
            <p:ph type="title"/>
          </p:nvPr>
        </p:nvSpPr>
        <p:spPr/>
        <p:txBody>
          <a:bodyPr/>
          <a:lstStyle/>
          <a:p>
            <a:r>
              <a:rPr lang="en-US" b="1" dirty="0"/>
              <a:t>GVK Industries</a:t>
            </a:r>
            <a:endParaRPr lang="en-IN" b="1" dirty="0"/>
          </a:p>
        </p:txBody>
      </p:sp>
      <p:sp>
        <p:nvSpPr>
          <p:cNvPr id="3" name="Content Placeholder 2">
            <a:extLst>
              <a:ext uri="{FF2B5EF4-FFF2-40B4-BE49-F238E27FC236}">
                <a16:creationId xmlns:a16="http://schemas.microsoft.com/office/drawing/2014/main" id="{8FF6F19E-AA85-CD7C-3C54-7BE05067F790}"/>
              </a:ext>
            </a:extLst>
          </p:cNvPr>
          <p:cNvSpPr>
            <a:spLocks noGrp="1"/>
          </p:cNvSpPr>
          <p:nvPr>
            <p:ph idx="1"/>
          </p:nvPr>
        </p:nvSpPr>
        <p:spPr/>
        <p:txBody>
          <a:bodyPr>
            <a:normAutofit fontScale="32500" lnSpcReduction="20000"/>
          </a:bodyPr>
          <a:lstStyle/>
          <a:p>
            <a:pPr algn="just">
              <a:lnSpc>
                <a:spcPct val="107000"/>
              </a:lnSpc>
              <a:spcAft>
                <a:spcPts val="800"/>
              </a:spcAft>
            </a:pPr>
            <a:r>
              <a:rPr lang="en-IN" sz="4200" b="1" kern="100" dirty="0">
                <a:effectLst/>
                <a:latin typeface="Calibri" panose="020F0502020204030204" pitchFamily="34" charset="0"/>
                <a:ea typeface="Calibri" panose="020F0502020204030204" pitchFamily="34" charset="0"/>
                <a:cs typeface="Calibri" panose="020F0502020204030204" pitchFamily="34" charset="0"/>
              </a:rPr>
              <a:t>GVK Industries Ltd.</a:t>
            </a:r>
            <a:r>
              <a:rPr lang="en-IN" sz="42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vs Income Tax Officer (2015) 11 SCC 734</a:t>
            </a:r>
            <a:endParaRPr lang="en-IN" sz="42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IN" sz="4200" b="1" kern="100" dirty="0">
                <a:effectLst/>
                <a:latin typeface="Calibri" panose="020F0502020204030204" pitchFamily="34" charset="0"/>
                <a:ea typeface="Calibri" panose="020F0502020204030204" pitchFamily="34" charset="0"/>
                <a:cs typeface="Calibri" panose="020F0502020204030204" pitchFamily="34" charset="0"/>
              </a:rPr>
              <a:t>Facts</a:t>
            </a:r>
            <a:endParaRPr lang="en-IN" sz="42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IN" sz="4200" kern="100" dirty="0">
                <a:effectLst/>
                <a:latin typeface="Calibri" panose="020F0502020204030204" pitchFamily="34" charset="0"/>
                <a:ea typeface="Calibri" panose="020F0502020204030204" pitchFamily="34" charset="0"/>
                <a:cs typeface="Calibri" panose="020F0502020204030204" pitchFamily="34" charset="0"/>
              </a:rPr>
              <a:t>In this case, the Supreme Court was concerned with the expression “consultancy services” provided to </a:t>
            </a:r>
            <a:r>
              <a:rPr lang="en-IN" sz="4200" b="1" kern="100" dirty="0">
                <a:effectLst/>
                <a:latin typeface="Calibri" panose="020F0502020204030204" pitchFamily="34" charset="0"/>
                <a:ea typeface="Calibri" panose="020F0502020204030204" pitchFamily="34" charset="0"/>
                <a:cs typeface="Calibri" panose="020F0502020204030204" pitchFamily="34" charset="0"/>
              </a:rPr>
              <a:t>GVK Industries Ltd</a:t>
            </a:r>
            <a:r>
              <a:rPr lang="en-IN" sz="4200" kern="100" dirty="0">
                <a:effectLst/>
                <a:latin typeface="Calibri" panose="020F0502020204030204" pitchFamily="34" charset="0"/>
                <a:ea typeface="Calibri" panose="020F0502020204030204" pitchFamily="34" charset="0"/>
                <a:cs typeface="Calibri" panose="020F0502020204030204" pitchFamily="34" charset="0"/>
              </a:rPr>
              <a:t> for the purpose of setting up a 235 MW gas-based power project. </a:t>
            </a:r>
          </a:p>
          <a:p>
            <a:pPr algn="just">
              <a:lnSpc>
                <a:spcPct val="107000"/>
              </a:lnSpc>
              <a:spcAft>
                <a:spcPts val="800"/>
              </a:spcAft>
            </a:pPr>
            <a:r>
              <a:rPr lang="en-IN" sz="4200" kern="100" dirty="0">
                <a:effectLst/>
                <a:latin typeface="Calibri" panose="020F0502020204030204" pitchFamily="34" charset="0"/>
                <a:ea typeface="Calibri" panose="020F0502020204030204" pitchFamily="34" charset="0"/>
                <a:cs typeface="Calibri" panose="020F0502020204030204" pitchFamily="34" charset="0"/>
              </a:rPr>
              <a:t>The Non-Resident Company (NRC) rendered professional services from Zurich by correspondence as to how to execute the documents for sanction of loans by the financial institutions within and outside the country. </a:t>
            </a:r>
          </a:p>
          <a:p>
            <a:pPr algn="just">
              <a:lnSpc>
                <a:spcPct val="107000"/>
              </a:lnSpc>
              <a:spcAft>
                <a:spcPts val="800"/>
              </a:spcAft>
            </a:pPr>
            <a:r>
              <a:rPr lang="en-IN" sz="4200" kern="100" dirty="0">
                <a:effectLst/>
                <a:latin typeface="Calibri" panose="020F0502020204030204" pitchFamily="34" charset="0"/>
                <a:ea typeface="Calibri" panose="020F0502020204030204" pitchFamily="34" charset="0"/>
                <a:cs typeface="Calibri" panose="020F0502020204030204" pitchFamily="34" charset="0"/>
              </a:rPr>
              <a:t>After the successful rendering of services, the NRC sent an invoice to the appellant company for payment of the success fee amount i.e., US $.17,15,476.16 (Rs.5.4 Crores).</a:t>
            </a:r>
          </a:p>
          <a:p>
            <a:pPr algn="just">
              <a:lnSpc>
                <a:spcPct val="107000"/>
              </a:lnSpc>
              <a:spcAft>
                <a:spcPts val="800"/>
              </a:spcAft>
            </a:pPr>
            <a:r>
              <a:rPr lang="en-IN" sz="4200" b="1" kern="100" dirty="0">
                <a:effectLst/>
                <a:latin typeface="Calibri" panose="020F0502020204030204" pitchFamily="34" charset="0"/>
                <a:ea typeface="Calibri" panose="020F0502020204030204" pitchFamily="34" charset="0"/>
                <a:cs typeface="Calibri" panose="020F0502020204030204" pitchFamily="34" charset="0"/>
              </a:rPr>
              <a:t>Issue</a:t>
            </a:r>
          </a:p>
          <a:p>
            <a:pPr algn="just">
              <a:lnSpc>
                <a:spcPct val="107000"/>
              </a:lnSpc>
              <a:spcAft>
                <a:spcPts val="800"/>
              </a:spcAft>
            </a:pPr>
            <a:r>
              <a:rPr lang="en-IN" sz="4200" kern="100" dirty="0">
                <a:effectLst/>
                <a:latin typeface="Calibri" panose="020F0502020204030204" pitchFamily="34" charset="0"/>
                <a:ea typeface="Calibri" panose="020F0502020204030204" pitchFamily="34" charset="0"/>
                <a:cs typeface="Calibri" panose="020F0502020204030204" pitchFamily="34" charset="0"/>
              </a:rPr>
              <a:t>The expression, managerial, technical, or consultancy service has not been defined in the Income Tax Act, and, therefore, it is obligatory on our part to examine how the said expressions are used and understood by the persons engaged in business. </a:t>
            </a:r>
          </a:p>
          <a:p>
            <a:pPr algn="just">
              <a:lnSpc>
                <a:spcPct val="10700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96330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627FD-7F5F-CFA0-0832-20E011F5C604}"/>
              </a:ext>
            </a:extLst>
          </p:cNvPr>
          <p:cNvSpPr>
            <a:spLocks noGrp="1"/>
          </p:cNvSpPr>
          <p:nvPr>
            <p:ph type="title"/>
          </p:nvPr>
        </p:nvSpPr>
        <p:spPr/>
        <p:txBody>
          <a:bodyPr>
            <a:normAutofit/>
          </a:bodyPr>
          <a:lstStyle/>
          <a:p>
            <a:r>
              <a:rPr lang="en-IN" b="1" kern="100" dirty="0">
                <a:effectLst/>
                <a:ea typeface="Calibri" panose="020F0502020204030204" pitchFamily="34" charset="0"/>
                <a:cs typeface="Times New Roman" panose="02020603050405020304" pitchFamily="18" charset="0"/>
              </a:rPr>
              <a:t>Common parlance test</a:t>
            </a:r>
            <a:br>
              <a:rPr lang="en-IN" kern="100" dirty="0">
                <a:effectLst/>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BC2A96AC-8D33-A350-E63D-C8DD0EB686D6}"/>
              </a:ext>
            </a:extLst>
          </p:cNvPr>
          <p:cNvSpPr>
            <a:spLocks noGrp="1"/>
          </p:cNvSpPr>
          <p:nvPr>
            <p:ph idx="1"/>
          </p:nvPr>
        </p:nvSpPr>
        <p:spPr/>
        <p:txBody>
          <a:bodyPr>
            <a:normAutofit/>
          </a:bodyPr>
          <a:lstStyle/>
          <a:p>
            <a:pPr algn="just">
              <a:lnSpc>
                <a:spcPct val="107000"/>
              </a:lnSpc>
              <a:spcAft>
                <a:spcPts val="800"/>
              </a:spcAft>
            </a:pPr>
            <a:r>
              <a:rPr lang="en-IN" kern="100" dirty="0">
                <a:effectLst/>
                <a:ea typeface="Calibri" panose="020F0502020204030204" pitchFamily="34" charset="0"/>
                <a:cs typeface="Times New Roman" panose="02020603050405020304" pitchFamily="18" charset="0"/>
              </a:rPr>
              <a:t>The general and common usage of the said words has to be understood in common parlance.</a:t>
            </a:r>
          </a:p>
          <a:p>
            <a:pPr algn="just">
              <a:lnSpc>
                <a:spcPct val="107000"/>
              </a:lnSpc>
              <a:spcAft>
                <a:spcPts val="800"/>
              </a:spcAft>
            </a:pPr>
            <a:r>
              <a:rPr lang="en-IN" b="1" kern="100" dirty="0">
                <a:effectLst/>
                <a:ea typeface="Calibri" panose="020F0502020204030204" pitchFamily="34" charset="0"/>
                <a:cs typeface="Times New Roman" panose="02020603050405020304" pitchFamily="18" charset="0"/>
              </a:rPr>
              <a:t>Consultancy services</a:t>
            </a:r>
            <a:endParaRPr lang="en-IN"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kern="100" dirty="0">
                <a:effectLst/>
                <a:ea typeface="Calibri" panose="020F0502020204030204" pitchFamily="34" charset="0"/>
                <a:cs typeface="Times New Roman" panose="02020603050405020304" pitchFamily="18" charset="0"/>
              </a:rPr>
              <a:t> The Supreme Court held that the nature of service referred by the NRC can be said with certainty that would come within the ambit and sweep of the term ‘consultancy service’ and, therefore, it has been rightly held that the tax at source should have been deducted as the amount paid as fee could be taxable under the head ‘</a:t>
            </a:r>
            <a:r>
              <a:rPr lang="en-IN" b="1" kern="100" dirty="0">
                <a:effectLst/>
                <a:ea typeface="Calibri" panose="020F0502020204030204" pitchFamily="34" charset="0"/>
                <a:cs typeface="Times New Roman" panose="02020603050405020304" pitchFamily="18" charset="0"/>
              </a:rPr>
              <a:t>fee for technical service</a:t>
            </a:r>
            <a:r>
              <a:rPr lang="en-IN" kern="100" dirty="0">
                <a:effectLst/>
                <a:ea typeface="Calibri" panose="020F0502020204030204" pitchFamily="34" charset="0"/>
                <a:cs typeface="Times New Roman" panose="02020603050405020304" pitchFamily="18" charset="0"/>
              </a:rPr>
              <a:t>.’ Once the tax is payable, the ‘No Objection Certificate’ grant is not legally permissible.</a:t>
            </a:r>
          </a:p>
          <a:p>
            <a:endParaRPr lang="en-IN" dirty="0"/>
          </a:p>
        </p:txBody>
      </p:sp>
    </p:spTree>
    <p:extLst>
      <p:ext uri="{BB962C8B-B14F-4D97-AF65-F5344CB8AC3E}">
        <p14:creationId xmlns:p14="http://schemas.microsoft.com/office/powerpoint/2010/main" val="2355689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9E62-62A6-B3BC-E66A-727CA52BC60F}"/>
              </a:ext>
            </a:extLst>
          </p:cNvPr>
          <p:cNvSpPr>
            <a:spLocks noGrp="1"/>
          </p:cNvSpPr>
          <p:nvPr>
            <p:ph type="title"/>
          </p:nvPr>
        </p:nvSpPr>
        <p:spPr/>
        <p:txBody>
          <a:bodyPr>
            <a:normAutofit fontScale="90000"/>
          </a:bodyPr>
          <a:lstStyle/>
          <a:p>
            <a:r>
              <a:rPr lang="en-IN" b="1" kern="100" dirty="0">
                <a:effectLst/>
                <a:ea typeface="Calibri" panose="020F0502020204030204" pitchFamily="34" charset="0"/>
                <a:cs typeface="Times New Roman" panose="02020603050405020304" pitchFamily="18" charset="0"/>
              </a:rPr>
              <a:t>Statutory provision (explanation to section 37)</a:t>
            </a:r>
            <a:br>
              <a:rPr lang="en-IN" kern="100" dirty="0">
                <a:effectLst/>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E2D67A6D-9EA0-5306-1940-50864DD994A7}"/>
              </a:ext>
            </a:extLst>
          </p:cNvPr>
          <p:cNvSpPr>
            <a:spLocks noGrp="1"/>
          </p:cNvSpPr>
          <p:nvPr>
            <p:ph idx="1"/>
          </p:nvPr>
        </p:nvSpPr>
        <p:spPr/>
        <p:txBody>
          <a:bodyPr>
            <a:normAutofit fontScale="85000" lnSpcReduction="20000"/>
          </a:bodyPr>
          <a:lstStyle/>
          <a:p>
            <a:pPr algn="just">
              <a:lnSpc>
                <a:spcPts val="1575"/>
              </a:lnSpc>
            </a:pPr>
            <a:r>
              <a:rPr lang="en-IN" sz="2400" dirty="0">
                <a:effectLst/>
                <a:ea typeface="Times New Roman" panose="02020603050405020304" pitchFamily="18" charset="0"/>
              </a:rPr>
              <a:t>Before the insertion of the explanation to section 37, the leading case was CIT vs </a:t>
            </a:r>
            <a:r>
              <a:rPr lang="en-IN" sz="2400" dirty="0" err="1">
                <a:effectLst/>
                <a:ea typeface="Times New Roman" panose="02020603050405020304" pitchFamily="18" charset="0"/>
              </a:rPr>
              <a:t>Piara</a:t>
            </a:r>
            <a:r>
              <a:rPr lang="en-IN" sz="2400" dirty="0">
                <a:effectLst/>
                <a:ea typeface="Times New Roman" panose="02020603050405020304" pitchFamily="18" charset="0"/>
              </a:rPr>
              <a:t> Singh.</a:t>
            </a:r>
          </a:p>
          <a:p>
            <a:pPr algn="just">
              <a:lnSpc>
                <a:spcPts val="1575"/>
              </a:lnSpc>
            </a:pPr>
            <a:r>
              <a:rPr lang="en-IN" sz="2400" dirty="0">
                <a:solidFill>
                  <a:srgbClr val="000000"/>
                </a:solidFill>
                <a:effectLst/>
                <a:ea typeface="Times New Roman" panose="02020603050405020304" pitchFamily="18" charset="0"/>
              </a:rPr>
              <a:t> It was held that an </a:t>
            </a:r>
            <a:r>
              <a:rPr lang="en-IN" sz="2400" dirty="0" err="1">
                <a:solidFill>
                  <a:srgbClr val="000000"/>
                </a:solidFill>
                <a:effectLst/>
                <a:ea typeface="Times New Roman" panose="02020603050405020304" pitchFamily="18" charset="0"/>
              </a:rPr>
              <a:t>assessee</a:t>
            </a:r>
            <a:r>
              <a:rPr lang="en-IN" sz="2400" dirty="0">
                <a:solidFill>
                  <a:srgbClr val="000000"/>
                </a:solidFill>
                <a:effectLst/>
                <a:ea typeface="Times New Roman" panose="02020603050405020304" pitchFamily="18" charset="0"/>
              </a:rPr>
              <a:t> carrying on illegal business is entitled to claim loss incidental to such business. (CIT vs. </a:t>
            </a:r>
            <a:r>
              <a:rPr lang="en-IN" sz="2400" dirty="0" err="1">
                <a:solidFill>
                  <a:srgbClr val="000000"/>
                </a:solidFill>
                <a:effectLst/>
                <a:ea typeface="Times New Roman" panose="02020603050405020304" pitchFamily="18" charset="0"/>
              </a:rPr>
              <a:t>Piara</a:t>
            </a:r>
            <a:r>
              <a:rPr lang="en-IN" sz="2400" dirty="0">
                <a:solidFill>
                  <a:srgbClr val="000000"/>
                </a:solidFill>
                <a:effectLst/>
                <a:ea typeface="Times New Roman" panose="02020603050405020304" pitchFamily="18" charset="0"/>
              </a:rPr>
              <a:t> Singh 124 ITR 40)</a:t>
            </a:r>
            <a:endParaRPr lang="en-IN" sz="2400" dirty="0">
              <a:effectLst/>
              <a:ea typeface="Times New Roman" panose="02020603050405020304" pitchFamily="18" charset="0"/>
            </a:endParaRPr>
          </a:p>
          <a:p>
            <a:pPr algn="just">
              <a:lnSpc>
                <a:spcPts val="1575"/>
              </a:lnSpc>
            </a:pPr>
            <a:r>
              <a:rPr lang="en-IN" sz="2400" dirty="0">
                <a:solidFill>
                  <a:srgbClr val="000000"/>
                </a:solidFill>
                <a:effectLst/>
                <a:ea typeface="Times New Roman" panose="02020603050405020304" pitchFamily="18" charset="0"/>
              </a:rPr>
              <a:t>The explanation was inserted in 1998 with retrospective effect i.e.1-4-1962.</a:t>
            </a:r>
            <a:endParaRPr lang="en-IN" sz="2400" dirty="0">
              <a:effectLst/>
              <a:ea typeface="Times New Roman" panose="02020603050405020304" pitchFamily="18" charset="0"/>
            </a:endParaRPr>
          </a:p>
          <a:p>
            <a:pPr algn="just">
              <a:lnSpc>
                <a:spcPct val="107000"/>
              </a:lnSpc>
              <a:spcAft>
                <a:spcPts val="800"/>
              </a:spcAft>
            </a:pPr>
            <a:r>
              <a:rPr lang="en-IN" sz="2400" kern="100" dirty="0">
                <a:effectLst/>
                <a:ea typeface="Calibri" panose="020F0502020204030204" pitchFamily="34" charset="0"/>
                <a:cs typeface="Calibri" panose="020F0502020204030204" pitchFamily="34" charset="0"/>
              </a:rPr>
              <a:t>Explanation 1.—For the removal of doubts, it is hereby declared that any expenditure incurred by an </a:t>
            </a:r>
            <a:r>
              <a:rPr lang="en-IN" sz="2400" kern="100" dirty="0" err="1">
                <a:effectLst/>
                <a:ea typeface="Calibri" panose="020F0502020204030204" pitchFamily="34" charset="0"/>
                <a:cs typeface="Calibri" panose="020F0502020204030204" pitchFamily="34" charset="0"/>
              </a:rPr>
              <a:t>assessee</a:t>
            </a:r>
            <a:r>
              <a:rPr lang="en-IN" sz="2400" kern="100" dirty="0">
                <a:effectLst/>
                <a:ea typeface="Calibri" panose="020F0502020204030204" pitchFamily="34" charset="0"/>
                <a:cs typeface="Calibri" panose="020F0502020204030204" pitchFamily="34" charset="0"/>
              </a:rPr>
              <a:t> </a:t>
            </a:r>
            <a:r>
              <a:rPr lang="en-IN" sz="2400" b="1" kern="100" dirty="0">
                <a:effectLst/>
                <a:ea typeface="Calibri" panose="020F0502020204030204" pitchFamily="34" charset="0"/>
                <a:cs typeface="Calibri" panose="020F0502020204030204" pitchFamily="34" charset="0"/>
              </a:rPr>
              <a:t>for any purpose which is an offence or which is prohibited by law</a:t>
            </a:r>
            <a:r>
              <a:rPr lang="en-IN" sz="2400" kern="100" dirty="0">
                <a:effectLst/>
                <a:ea typeface="Calibri" panose="020F0502020204030204" pitchFamily="34" charset="0"/>
                <a:cs typeface="Calibri" panose="020F0502020204030204" pitchFamily="34" charset="0"/>
              </a:rPr>
              <a:t> shall not be deemed to have been incurred for the purpose of business or profession and no deduction or allowance shall be made in respect of such expenditure.</a:t>
            </a:r>
            <a:endParaRPr lang="en-IN" sz="2400"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sz="2400" kern="100" dirty="0">
                <a:effectLst/>
                <a:ea typeface="Calibri" panose="020F0502020204030204" pitchFamily="34" charset="0"/>
                <a:cs typeface="Calibri" panose="020F0502020204030204" pitchFamily="34" charset="0"/>
              </a:rPr>
              <a:t>The IT Act does not provide a definition for the  terms ‘</a:t>
            </a:r>
            <a:r>
              <a:rPr lang="en-IN" sz="2400" b="1" kern="100" dirty="0">
                <a:effectLst/>
                <a:ea typeface="Calibri" panose="020F0502020204030204" pitchFamily="34" charset="0"/>
                <a:cs typeface="Calibri" panose="020F0502020204030204" pitchFamily="34" charset="0"/>
              </a:rPr>
              <a:t>an offence’ and ‘prohibited by law.’</a:t>
            </a:r>
            <a:endParaRPr lang="en-IN" sz="2400" kern="100" dirty="0">
              <a:effectLst/>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38813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7ED4-C991-D5E9-C2A1-FD5BCACB2860}"/>
              </a:ext>
            </a:extLst>
          </p:cNvPr>
          <p:cNvSpPr>
            <a:spLocks noGrp="1"/>
          </p:cNvSpPr>
          <p:nvPr>
            <p:ph type="title"/>
          </p:nvPr>
        </p:nvSpPr>
        <p:spPr/>
        <p:txBody>
          <a:bodyPr>
            <a:normAutofit fontScale="90000"/>
          </a:bodyPr>
          <a:lstStyle/>
          <a:p>
            <a:r>
              <a:rPr lang="en-IN" b="1" kern="100" dirty="0">
                <a:effectLst/>
                <a:ea typeface="Calibri" panose="020F0502020204030204" pitchFamily="34" charset="0"/>
                <a:cs typeface="Times New Roman" panose="02020603050405020304" pitchFamily="18" charset="0"/>
              </a:rPr>
              <a:t>Apex Laboratories (</a:t>
            </a:r>
            <a:r>
              <a:rPr lang="en-IN" b="1" i="0" dirty="0">
                <a:solidFill>
                  <a:srgbClr val="4D5156"/>
                </a:solidFill>
                <a:effectLst/>
              </a:rPr>
              <a:t>Apex Laboratories </a:t>
            </a:r>
            <a:r>
              <a:rPr lang="en-IN" b="1" i="0" dirty="0" err="1">
                <a:solidFill>
                  <a:srgbClr val="4D5156"/>
                </a:solidFill>
                <a:effectLst/>
              </a:rPr>
              <a:t>Pvt.</a:t>
            </a:r>
            <a:r>
              <a:rPr lang="en-IN" b="1" i="0" dirty="0">
                <a:solidFill>
                  <a:srgbClr val="4D5156"/>
                </a:solidFill>
                <a:effectLst/>
              </a:rPr>
              <a:t> Ltd. v. DCIT (2022)442 ITR 1 / 286 Taxman 200) </a:t>
            </a:r>
            <a:br>
              <a:rPr lang="en-IN" b="1" kern="100" dirty="0">
                <a:effectLst/>
                <a:ea typeface="Calibri" panose="020F0502020204030204" pitchFamily="34" charset="0"/>
                <a:cs typeface="Times New Roman" panose="02020603050405020304" pitchFamily="18" charset="0"/>
              </a:rPr>
            </a:br>
            <a:endParaRPr lang="en-IN" b="1" dirty="0"/>
          </a:p>
        </p:txBody>
      </p:sp>
      <p:sp>
        <p:nvSpPr>
          <p:cNvPr id="3" name="Content Placeholder 2">
            <a:extLst>
              <a:ext uri="{FF2B5EF4-FFF2-40B4-BE49-F238E27FC236}">
                <a16:creationId xmlns:a16="http://schemas.microsoft.com/office/drawing/2014/main" id="{7C883777-83A2-E13A-1E49-411836C2FAB3}"/>
              </a:ext>
            </a:extLst>
          </p:cNvPr>
          <p:cNvSpPr>
            <a:spLocks noGrp="1"/>
          </p:cNvSpPr>
          <p:nvPr>
            <p:ph idx="1"/>
          </p:nvPr>
        </p:nvSpPr>
        <p:spPr/>
        <p:txBody>
          <a:bodyPr>
            <a:normAutofit fontScale="25000" lnSpcReduction="20000"/>
          </a:bodyPr>
          <a:lstStyle/>
          <a:p>
            <a:pPr algn="just">
              <a:lnSpc>
                <a:spcPct val="107000"/>
              </a:lnSpc>
              <a:spcAft>
                <a:spcPts val="800"/>
              </a:spcAft>
            </a:pPr>
            <a:r>
              <a:rPr lang="en-IN" sz="8000" b="1" kern="100" dirty="0">
                <a:effectLst/>
                <a:latin typeface="Calibri" panose="020F0502020204030204" pitchFamily="34" charset="0"/>
                <a:ea typeface="Calibri" panose="020F0502020204030204" pitchFamily="34" charset="0"/>
                <a:cs typeface="Times New Roman" panose="02020603050405020304" pitchFamily="18" charset="0"/>
              </a:rPr>
              <a:t>Facts</a:t>
            </a:r>
          </a:p>
          <a:p>
            <a:pPr algn="just">
              <a:lnSpc>
                <a:spcPct val="107000"/>
              </a:lnSpc>
              <a:spcAft>
                <a:spcPts val="800"/>
              </a:spcAft>
            </a:pPr>
            <a:r>
              <a:rPr lang="en-IN" sz="8000" kern="100" dirty="0">
                <a:effectLst/>
                <a:latin typeface="Calibri" panose="020F0502020204030204" pitchFamily="34" charset="0"/>
                <a:ea typeface="Calibri" panose="020F0502020204030204" pitchFamily="34" charset="0"/>
                <a:cs typeface="Calibri" panose="020F0502020204030204" pitchFamily="34" charset="0"/>
              </a:rPr>
              <a:t>In this case, the medical practitioners were provided expensive gifts such as hospitality, conference fees, gold coins, LCD TVs, fridges, laptops, etc. by Apex to promote its nutritional health supplement ‘</a:t>
            </a:r>
            <a:r>
              <a:rPr lang="en-IN" sz="8000" kern="100" dirty="0" err="1">
                <a:effectLst/>
                <a:latin typeface="Calibri" panose="020F0502020204030204" pitchFamily="34" charset="0"/>
                <a:ea typeface="Calibri" panose="020F0502020204030204" pitchFamily="34" charset="0"/>
                <a:cs typeface="Calibri" panose="020F0502020204030204" pitchFamily="34" charset="0"/>
              </a:rPr>
              <a:t>Zincovit</a:t>
            </a:r>
            <a:r>
              <a:rPr lang="en-IN" sz="8000" kern="100" dirty="0">
                <a:effectLst/>
                <a:latin typeface="Calibri" panose="020F0502020204030204" pitchFamily="34" charset="0"/>
                <a:ea typeface="Calibri" panose="020F0502020204030204" pitchFamily="34" charset="0"/>
                <a:cs typeface="Calibri" panose="020F0502020204030204" pitchFamily="34" charset="0"/>
              </a:rPr>
              <a:t>’.</a:t>
            </a:r>
          </a:p>
          <a:p>
            <a:pPr algn="just">
              <a:lnSpc>
                <a:spcPct val="107000"/>
              </a:lnSpc>
              <a:spcAft>
                <a:spcPts val="800"/>
              </a:spcAft>
            </a:pPr>
            <a:r>
              <a:rPr lang="en-IN" sz="8000" b="1" kern="100" dirty="0">
                <a:effectLst/>
                <a:latin typeface="Calibri" panose="020F0502020204030204" pitchFamily="34" charset="0"/>
                <a:ea typeface="Calibri" panose="020F0502020204030204" pitchFamily="34" charset="0"/>
                <a:cs typeface="Calibri" panose="020F0502020204030204" pitchFamily="34" charset="0"/>
              </a:rPr>
              <a:t>Issue</a:t>
            </a:r>
            <a:endParaRPr lang="en-IN" sz="8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8000" kern="100" dirty="0">
                <a:effectLst/>
                <a:latin typeface="Calibri" panose="020F0502020204030204" pitchFamily="34" charset="0"/>
                <a:ea typeface="Calibri" panose="020F0502020204030204" pitchFamily="34" charset="0"/>
                <a:cs typeface="Calibri" panose="020F0502020204030204" pitchFamily="34" charset="0"/>
              </a:rPr>
              <a:t> The issue was whether the expenditure of ₹ 4,72,91,159/- incurred by pharmaceutical and allied health sector industries for distribution of incentives (i.e., “freebies”) to medical practitioners are ineligible for the benefit of Explanation 1 to Section 37(1), which denies the application of the benefit for any purpose which is an ‘offence’ or ‘prohibited by law’.</a:t>
            </a:r>
            <a:endParaRPr lang="en-IN" sz="8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8000" b="1" kern="100" dirty="0">
                <a:effectLst/>
                <a:latin typeface="Calibri" panose="020F0502020204030204" pitchFamily="34" charset="0"/>
                <a:ea typeface="Calibri" panose="020F0502020204030204" pitchFamily="34" charset="0"/>
                <a:cs typeface="Calibri" panose="020F0502020204030204" pitchFamily="34" charset="0"/>
              </a:rPr>
              <a:t>Circular</a:t>
            </a:r>
          </a:p>
          <a:p>
            <a:pPr algn="just">
              <a:lnSpc>
                <a:spcPct val="107000"/>
              </a:lnSpc>
              <a:spcAft>
                <a:spcPts val="800"/>
              </a:spcAft>
            </a:pPr>
            <a:r>
              <a:rPr lang="en-IN" sz="8000" kern="100" dirty="0">
                <a:effectLst/>
                <a:latin typeface="Calibri" panose="020F0502020204030204" pitchFamily="34" charset="0"/>
                <a:ea typeface="Calibri" panose="020F0502020204030204" pitchFamily="34" charset="0"/>
                <a:cs typeface="Calibri" panose="020F0502020204030204" pitchFamily="34" charset="0"/>
              </a:rPr>
              <a:t>On 01.08.2012, the Central Board of Direct Taxes (hereinafter, “CBDT”) issued a circular, which clarified that expenses incurred by pharmaceutical and allied health sector industries for distribution of incentives (i.e., “freebies”) to medical practitioners are ineligible for the benefit of Explanation 1 to Section 37(1), which denies the application of the benefit for any purpose which is an ‘offence’ or ‘prohibited by law’.</a:t>
            </a:r>
          </a:p>
          <a:p>
            <a:pPr algn="just">
              <a:lnSpc>
                <a:spcPct val="10700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89500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CFCD-5B62-9FAB-CA6F-883A109A734B}"/>
              </a:ext>
            </a:extLst>
          </p:cNvPr>
          <p:cNvSpPr>
            <a:spLocks noGrp="1"/>
          </p:cNvSpPr>
          <p:nvPr>
            <p:ph type="title"/>
          </p:nvPr>
        </p:nvSpPr>
        <p:spPr/>
        <p:txBody>
          <a:bodyPr/>
          <a:lstStyle/>
          <a:p>
            <a:r>
              <a:rPr lang="en-IN" b="1" kern="100" dirty="0">
                <a:effectLst/>
                <a:ea typeface="Calibri" panose="020F0502020204030204" pitchFamily="34" charset="0"/>
                <a:cs typeface="Calibri" panose="020F0502020204030204" pitchFamily="34" charset="0"/>
              </a:rPr>
              <a:t>Two principles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CB9F59A7-95AC-976F-A0D3-8BDF3DA416B5}"/>
              </a:ext>
            </a:extLst>
          </p:cNvPr>
          <p:cNvSpPr>
            <a:spLocks noGrp="1"/>
          </p:cNvSpPr>
          <p:nvPr>
            <p:ph idx="1"/>
          </p:nvPr>
        </p:nvSpPr>
        <p:spPr/>
        <p:txBody>
          <a:bodyPr>
            <a:normAutofit fontScale="40000" lnSpcReduction="20000"/>
          </a:bodyPr>
          <a:lstStyle/>
          <a:p>
            <a:pPr algn="just">
              <a:lnSpc>
                <a:spcPct val="107000"/>
              </a:lnSpc>
              <a:spcAft>
                <a:spcPts val="800"/>
              </a:spcAft>
            </a:pPr>
            <a:r>
              <a:rPr lang="en-IN" sz="3800" kern="100" dirty="0">
                <a:effectLst/>
                <a:latin typeface="Calibri" panose="020F0502020204030204" pitchFamily="34" charset="0"/>
                <a:ea typeface="Calibri" panose="020F0502020204030204" pitchFamily="34" charset="0"/>
                <a:cs typeface="Calibri" panose="020F0502020204030204" pitchFamily="34" charset="0"/>
              </a:rPr>
              <a:t>One cannot be allowed to profit from wrongdoing that has its roots in an illegal or immoral act. </a:t>
            </a:r>
          </a:p>
          <a:p>
            <a:pPr algn="just">
              <a:lnSpc>
                <a:spcPct val="107000"/>
              </a:lnSpc>
              <a:spcAft>
                <a:spcPts val="800"/>
              </a:spcAft>
            </a:pP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Doctors and pharmacists being complementary and supplementary to each other in the medical profession, denial of the tax benefit cannot be construed as penalising the </a:t>
            </a:r>
            <a:r>
              <a:rPr lang="en-IN" sz="3800" kern="100" dirty="0" err="1">
                <a:effectLst/>
                <a:latin typeface="Calibri" panose="020F0502020204030204" pitchFamily="34" charset="0"/>
                <a:ea typeface="Calibri" panose="020F0502020204030204" pitchFamily="34" charset="0"/>
                <a:cs typeface="Times New Roman" panose="02020603050405020304" pitchFamily="18" charset="0"/>
              </a:rPr>
              <a:t>assessee</a:t>
            </a: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 pharmaceutical company. </a:t>
            </a:r>
          </a:p>
          <a:p>
            <a:pPr algn="just">
              <a:lnSpc>
                <a:spcPct val="107000"/>
              </a:lnSpc>
              <a:spcAft>
                <a:spcPts val="800"/>
              </a:spcAft>
            </a:pP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 It is a rule of public policy that one arm of the law cannot be utilised to defeat the other arm of the law – doing so would be opposed to public policy and bring the law into ridicule. </a:t>
            </a:r>
          </a:p>
          <a:p>
            <a:pPr algn="just">
              <a:lnSpc>
                <a:spcPct val="107000"/>
              </a:lnSpc>
              <a:spcAft>
                <a:spcPts val="800"/>
              </a:spcAft>
            </a:pP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For instance, a fine imposed on the </a:t>
            </a:r>
            <a:r>
              <a:rPr lang="en-IN" sz="3800" kern="100" dirty="0" err="1">
                <a:effectLst/>
                <a:latin typeface="Calibri" panose="020F0502020204030204" pitchFamily="34" charset="0"/>
                <a:ea typeface="Calibri" panose="020F0502020204030204" pitchFamily="34" charset="0"/>
                <a:cs typeface="Times New Roman" panose="02020603050405020304" pitchFamily="18" charset="0"/>
              </a:rPr>
              <a:t>assessee</a:t>
            </a: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 under the Foreign Exchange Regulation Act, of 1947 was sought to be deducted as a business expenditure. </a:t>
            </a:r>
            <a:r>
              <a:rPr lang="en-IN" sz="3800" kern="100" dirty="0">
                <a:latin typeface="Calibri" panose="020F0502020204030204" pitchFamily="34" charset="0"/>
                <a:ea typeface="Calibri" panose="020F0502020204030204" pitchFamily="34" charset="0"/>
                <a:cs typeface="Times New Roman" panose="02020603050405020304" pitchFamily="18" charset="0"/>
              </a:rPr>
              <a:t>Supreme</a:t>
            </a:r>
            <a:r>
              <a:rPr lang="en-IN" sz="3800" kern="100" dirty="0">
                <a:effectLst/>
                <a:latin typeface="Calibri" panose="020F0502020204030204" pitchFamily="34" charset="0"/>
                <a:ea typeface="Calibri" panose="020F0502020204030204" pitchFamily="34" charset="0"/>
                <a:cs typeface="Times New Roman" panose="02020603050405020304" pitchFamily="18" charset="0"/>
              </a:rPr>
              <a:t> Court held: “Moreover, it will be against public policy to allow the benefit of deduction under one statute, of any expenditure incurred in violation of the provisions of another statute or any penalty imposed under another statute. In the instant case, if the deductions claimed are allowed, the penal provisions of FERA will become meaningless. [Maddi Venkataraman &amp; Co. (P) Ltd. v. CIT (1998) 2 SCC 95]</a:t>
            </a:r>
          </a:p>
          <a:p>
            <a:endParaRPr lang="en-IN" dirty="0"/>
          </a:p>
        </p:txBody>
      </p:sp>
    </p:spTree>
    <p:extLst>
      <p:ext uri="{BB962C8B-B14F-4D97-AF65-F5344CB8AC3E}">
        <p14:creationId xmlns:p14="http://schemas.microsoft.com/office/powerpoint/2010/main" val="4259948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84AA-1E24-3496-A60D-DE841376AA18}"/>
              </a:ext>
            </a:extLst>
          </p:cNvPr>
          <p:cNvSpPr>
            <a:spLocks noGrp="1"/>
          </p:cNvSpPr>
          <p:nvPr>
            <p:ph type="title"/>
          </p:nvPr>
        </p:nvSpPr>
        <p:spPr/>
        <p:txBody>
          <a:bodyPr>
            <a:normAutofit/>
          </a:bodyPr>
          <a:lstStyle/>
          <a:p>
            <a:r>
              <a:rPr lang="en-IN" b="1" dirty="0">
                <a:solidFill>
                  <a:srgbClr val="252525"/>
                </a:solidFill>
                <a:effectLst/>
                <a:latin typeface="Calibri Light" panose="020F0302020204030204" pitchFamily="34" charset="0"/>
                <a:ea typeface="Calibri Light" panose="020F0302020204030204" pitchFamily="34" charset="0"/>
                <a:cs typeface="Calibri Light" panose="020F0302020204030204" pitchFamily="34" charset="0"/>
              </a:rPr>
              <a:t>The word ‘made’</a:t>
            </a:r>
            <a:endParaRPr lang="en-IN"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C80E4EA7-885C-B182-0C6F-FFE13CBE9839}"/>
              </a:ext>
            </a:extLst>
          </p:cNvPr>
          <p:cNvSpPr>
            <a:spLocks noGrp="1"/>
          </p:cNvSpPr>
          <p:nvPr>
            <p:ph idx="1"/>
          </p:nvPr>
        </p:nvSpPr>
        <p:spPr/>
        <p:txBody>
          <a:bodyPr>
            <a:noAutofit/>
          </a:bodyPr>
          <a:lstStyle/>
          <a:p>
            <a:pPr marL="0" indent="0" algn="just">
              <a:lnSpc>
                <a:spcPts val="2250"/>
              </a:lnSpc>
              <a:buNone/>
            </a:pPr>
            <a:r>
              <a:rPr lang="en-IN" sz="2000" b="0" dirty="0">
                <a:solidFill>
                  <a:srgbClr val="252525"/>
                </a:solidFill>
                <a:effectLst/>
                <a:ea typeface="Times New Roman" panose="02020603050405020304" pitchFamily="18" charset="0"/>
              </a:rPr>
              <a:t>Section 263 of the Income Tax Act subsection 2 reads as follows</a:t>
            </a:r>
            <a:endParaRPr lang="en-IN" sz="2000" dirty="0">
              <a:effectLst/>
              <a:ea typeface="Times New Roman" panose="02020603050405020304" pitchFamily="18" charset="0"/>
            </a:endParaRPr>
          </a:p>
          <a:p>
            <a:pPr algn="just">
              <a:lnSpc>
                <a:spcPts val="2250"/>
              </a:lnSpc>
            </a:pPr>
            <a:r>
              <a:rPr lang="en-IN" sz="2000" b="0" dirty="0">
                <a:solidFill>
                  <a:srgbClr val="252525"/>
                </a:solidFill>
                <a:effectLst/>
                <a:ea typeface="Times New Roman" panose="02020603050405020304" pitchFamily="18" charset="0"/>
              </a:rPr>
              <a:t>“No order shall be made under subsection (1) after the expiry of two years from the end of the financial year in which the order sought to be revised was passed.</a:t>
            </a:r>
            <a:endParaRPr lang="en-IN" sz="2000" dirty="0">
              <a:effectLst/>
              <a:ea typeface="Times New Roman" panose="02020603050405020304" pitchFamily="18" charset="0"/>
            </a:endParaRPr>
          </a:p>
          <a:p>
            <a:pPr marL="0" indent="0" algn="just">
              <a:lnSpc>
                <a:spcPct val="107000"/>
              </a:lnSpc>
              <a:spcAft>
                <a:spcPts val="800"/>
              </a:spcAft>
              <a:buNone/>
            </a:pPr>
            <a:r>
              <a:rPr lang="en-IN" sz="2000" kern="100" dirty="0">
                <a:effectLst/>
                <a:ea typeface="Calibri" panose="020F0502020204030204" pitchFamily="34" charset="0"/>
                <a:cs typeface="Calibri" panose="020F0502020204030204" pitchFamily="34" charset="0"/>
              </a:rPr>
              <a:t> </a:t>
            </a:r>
            <a:r>
              <a:rPr lang="en-IN" sz="2000" b="1" kern="100" dirty="0">
                <a:solidFill>
                  <a:srgbClr val="252525"/>
                </a:solidFill>
                <a:effectLst/>
                <a:ea typeface="Calibri" panose="020F0502020204030204" pitchFamily="34" charset="0"/>
                <a:cs typeface="Times New Roman" panose="02020603050405020304" pitchFamily="18" charset="0"/>
              </a:rPr>
              <a:t>Issue</a:t>
            </a:r>
            <a:endParaRPr lang="en-IN" sz="2000"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sz="2000" b="0" kern="100" dirty="0">
                <a:solidFill>
                  <a:srgbClr val="252525"/>
                </a:solidFill>
                <a:effectLst/>
                <a:ea typeface="Calibri" panose="020F0502020204030204" pitchFamily="34" charset="0"/>
                <a:cs typeface="Times New Roman" panose="02020603050405020304" pitchFamily="18" charset="0"/>
              </a:rPr>
              <a:t>Under section 263   receipt by the </a:t>
            </a:r>
            <a:r>
              <a:rPr lang="en-IN" sz="2000" b="0" kern="100" dirty="0" err="1">
                <a:solidFill>
                  <a:srgbClr val="252525"/>
                </a:solidFill>
                <a:effectLst/>
                <a:ea typeface="Calibri" panose="020F0502020204030204" pitchFamily="34" charset="0"/>
                <a:cs typeface="Times New Roman" panose="02020603050405020304" pitchFamily="18" charset="0"/>
              </a:rPr>
              <a:t>assessee</a:t>
            </a:r>
            <a:r>
              <a:rPr lang="en-IN" sz="2000" b="0" kern="100" dirty="0">
                <a:solidFill>
                  <a:srgbClr val="252525"/>
                </a:solidFill>
                <a:effectLst/>
                <a:ea typeface="Calibri" panose="020F0502020204030204" pitchFamily="34" charset="0"/>
                <a:cs typeface="Times New Roman" panose="02020603050405020304" pitchFamily="18" charset="0"/>
              </a:rPr>
              <a:t> has no relevance for the purpose of counting the period of limitation provided under section 263 of the Income Tax Act.</a:t>
            </a:r>
            <a:endParaRPr lang="en-IN" sz="2000"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sz="2000" b="0" kern="100" dirty="0">
                <a:solidFill>
                  <a:srgbClr val="252525"/>
                </a:solidFill>
                <a:effectLst/>
                <a:ea typeface="Calibri" panose="020F0502020204030204" pitchFamily="34" charset="0"/>
                <a:cs typeface="Times New Roman" panose="02020603050405020304" pitchFamily="18" charset="0"/>
              </a:rPr>
              <a:t> The word used is ‘made’ and not ‘the receipt of the order’.  </a:t>
            </a:r>
            <a:endParaRPr lang="en-IN" sz="2000" kern="1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IN" sz="2000" b="1" kern="100" dirty="0">
                <a:solidFill>
                  <a:srgbClr val="252525"/>
                </a:solidFill>
                <a:effectLst/>
                <a:ea typeface="Calibri" panose="020F0502020204030204" pitchFamily="34" charset="0"/>
                <a:cs typeface="Times New Roman" panose="02020603050405020304" pitchFamily="18" charset="0"/>
              </a:rPr>
              <a:t>Principle</a:t>
            </a:r>
            <a:endParaRPr lang="en-IN" sz="2000" kern="100" dirty="0">
              <a:effectLst/>
              <a:ea typeface="Calibri" panose="020F0502020204030204" pitchFamily="34" charset="0"/>
              <a:cs typeface="Times New Roman" panose="02020603050405020304" pitchFamily="18" charset="0"/>
            </a:endParaRPr>
          </a:p>
          <a:p>
            <a:pPr algn="just">
              <a:lnSpc>
                <a:spcPct val="107000"/>
              </a:lnSpc>
              <a:spcAft>
                <a:spcPts val="800"/>
              </a:spcAft>
            </a:pPr>
            <a:r>
              <a:rPr lang="en-IN" sz="2000" b="0" kern="100" dirty="0">
                <a:solidFill>
                  <a:srgbClr val="252525"/>
                </a:solidFill>
                <a:effectLst/>
                <a:ea typeface="Calibri" panose="020F0502020204030204" pitchFamily="34" charset="0"/>
                <a:cs typeface="Times New Roman" panose="02020603050405020304" pitchFamily="18" charset="0"/>
              </a:rPr>
              <a:t>The Cardinal principle of law is that the provision of a statute/ Act is to be read as it is and nothing is to be added or taken away from the provision of the statute. (Civil Appeal number 6204 of 2021 The Commissioner of Income Tax, Chennai vs Mohammed Meeran  </a:t>
            </a:r>
            <a:r>
              <a:rPr lang="en-IN" sz="2000" b="0" kern="100" dirty="0" err="1">
                <a:solidFill>
                  <a:srgbClr val="252525"/>
                </a:solidFill>
                <a:effectLst/>
                <a:ea typeface="Calibri" panose="020F0502020204030204" pitchFamily="34" charset="0"/>
                <a:cs typeface="Times New Roman" panose="02020603050405020304" pitchFamily="18" charset="0"/>
              </a:rPr>
              <a:t>Shahul</a:t>
            </a:r>
            <a:r>
              <a:rPr lang="en-IN" sz="2000" b="0" kern="100" dirty="0">
                <a:solidFill>
                  <a:srgbClr val="252525"/>
                </a:solidFill>
                <a:effectLst/>
                <a:ea typeface="Calibri" panose="020F0502020204030204" pitchFamily="34" charset="0"/>
                <a:cs typeface="Times New Roman" panose="02020603050405020304" pitchFamily="18" charset="0"/>
              </a:rPr>
              <a:t> Hamid,</a:t>
            </a:r>
            <a:r>
              <a:rPr lang="en-IN" sz="2000" b="0" i="0" dirty="0">
                <a:solidFill>
                  <a:srgbClr val="4D5156"/>
                </a:solidFill>
                <a:effectLst/>
              </a:rPr>
              <a:t> 2021] 131 taxmann.com 94 (SC) </a:t>
            </a:r>
            <a:endParaRPr lang="en-IN" sz="2000" dirty="0"/>
          </a:p>
        </p:txBody>
      </p:sp>
    </p:spTree>
    <p:extLst>
      <p:ext uri="{BB962C8B-B14F-4D97-AF65-F5344CB8AC3E}">
        <p14:creationId xmlns:p14="http://schemas.microsoft.com/office/powerpoint/2010/main" val="148454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62FB8-9B63-ABBB-E335-47F1D8879F33}"/>
              </a:ext>
            </a:extLst>
          </p:cNvPr>
          <p:cNvSpPr>
            <a:spLocks noGrp="1"/>
          </p:cNvSpPr>
          <p:nvPr>
            <p:ph type="title"/>
          </p:nvPr>
        </p:nvSpPr>
        <p:spPr/>
        <p:txBody>
          <a:bodyPr/>
          <a:lstStyle/>
          <a:p>
            <a:r>
              <a:rPr lang="en-US" b="1" dirty="0"/>
              <a:t>Three basic rules of interpretation of statutes</a:t>
            </a:r>
            <a:endParaRPr lang="en-IN" b="1" dirty="0"/>
          </a:p>
        </p:txBody>
      </p:sp>
      <p:sp>
        <p:nvSpPr>
          <p:cNvPr id="3" name="Content Placeholder 2">
            <a:extLst>
              <a:ext uri="{FF2B5EF4-FFF2-40B4-BE49-F238E27FC236}">
                <a16:creationId xmlns:a16="http://schemas.microsoft.com/office/drawing/2014/main" id="{2329673B-AF55-468E-8741-FA958D733DE3}"/>
              </a:ext>
            </a:extLst>
          </p:cNvPr>
          <p:cNvSpPr>
            <a:spLocks noGrp="1"/>
          </p:cNvSpPr>
          <p:nvPr>
            <p:ph idx="1"/>
          </p:nvPr>
        </p:nvSpPr>
        <p:spPr/>
        <p:txBody>
          <a:bodyPr>
            <a:normAutofit/>
          </a:bodyPr>
          <a:lstStyle/>
          <a:p>
            <a:pPr algn="just"/>
            <a:r>
              <a:rPr lang="en-US" dirty="0"/>
              <a:t>Literal rule- The literal rule states that if the normal meaning is the only possible meaning, the courts must adopt the literal rule.</a:t>
            </a:r>
          </a:p>
          <a:p>
            <a:pPr algn="just"/>
            <a:r>
              <a:rPr lang="en-US" dirty="0"/>
              <a:t>Golden rule-The golden rule is invoked where the normal meaning gives rise to absurdity.</a:t>
            </a:r>
          </a:p>
          <a:p>
            <a:pPr algn="just"/>
            <a:r>
              <a:rPr lang="en-US" dirty="0"/>
              <a:t>Mischief rule-The mischief rule looks at the objective that the lawmakers were trying to achieve.</a:t>
            </a:r>
          </a:p>
          <a:p>
            <a:pPr marL="0" indent="0">
              <a:buNone/>
            </a:pPr>
            <a:endParaRPr lang="en-IN" dirty="0"/>
          </a:p>
        </p:txBody>
      </p:sp>
    </p:spTree>
    <p:extLst>
      <p:ext uri="{BB962C8B-B14F-4D97-AF65-F5344CB8AC3E}">
        <p14:creationId xmlns:p14="http://schemas.microsoft.com/office/powerpoint/2010/main" val="1366914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AB6E1-545F-D2BC-078F-ABB05E10017F}"/>
              </a:ext>
            </a:extLst>
          </p:cNvPr>
          <p:cNvSpPr>
            <a:spLocks noGrp="1"/>
          </p:cNvSpPr>
          <p:nvPr>
            <p:ph type="title"/>
          </p:nvPr>
        </p:nvSpPr>
        <p:spPr/>
        <p:txBody>
          <a:bodyPr/>
          <a:lstStyle/>
          <a:p>
            <a:r>
              <a:rPr lang="en-US" b="1" dirty="0"/>
              <a:t>Modern approach to tax interpretation</a:t>
            </a:r>
            <a:endParaRPr lang="en-IN" b="1" dirty="0"/>
          </a:p>
        </p:txBody>
      </p:sp>
      <p:sp>
        <p:nvSpPr>
          <p:cNvPr id="3" name="Content Placeholder 2">
            <a:extLst>
              <a:ext uri="{FF2B5EF4-FFF2-40B4-BE49-F238E27FC236}">
                <a16:creationId xmlns:a16="http://schemas.microsoft.com/office/drawing/2014/main" id="{4BD39EDF-C8D4-F894-3452-767E54E6E798}"/>
              </a:ext>
            </a:extLst>
          </p:cNvPr>
          <p:cNvSpPr>
            <a:spLocks noGrp="1"/>
          </p:cNvSpPr>
          <p:nvPr>
            <p:ph idx="1"/>
          </p:nvPr>
        </p:nvSpPr>
        <p:spPr/>
        <p:txBody>
          <a:bodyPr>
            <a:normAutofit/>
          </a:bodyPr>
          <a:lstStyle/>
          <a:p>
            <a:pPr algn="just"/>
            <a:r>
              <a:rPr lang="en-US" sz="3600" b="0" i="0" dirty="0">
                <a:solidFill>
                  <a:srgbClr val="5A5959"/>
                </a:solidFill>
                <a:effectLst/>
                <a:latin typeface="Cambria" panose="02040503050406030204" pitchFamily="18" charset="0"/>
                <a:ea typeface="Cambria" panose="02040503050406030204" pitchFamily="18" charset="0"/>
              </a:rPr>
              <a:t> </a:t>
            </a:r>
            <a:r>
              <a:rPr lang="en-US" b="0" i="0" dirty="0">
                <a:solidFill>
                  <a:srgbClr val="5A5959"/>
                </a:solidFill>
                <a:effectLst/>
                <a:latin typeface="Cambria" panose="02040503050406030204" pitchFamily="18" charset="0"/>
                <a:ea typeface="Cambria" panose="02040503050406030204" pitchFamily="18" charset="0"/>
              </a:rPr>
              <a:t>Where the words are plain and unambiguous, </a:t>
            </a:r>
            <a:r>
              <a:rPr lang="en-US" dirty="0">
                <a:solidFill>
                  <a:srgbClr val="5A5959"/>
                </a:solidFill>
                <a:latin typeface="Cambria" panose="02040503050406030204" pitchFamily="18" charset="0"/>
                <a:ea typeface="Cambria" panose="02040503050406030204" pitchFamily="18" charset="0"/>
              </a:rPr>
              <a:t>plain meaning in the context </a:t>
            </a:r>
            <a:r>
              <a:rPr lang="en-US" b="0" i="0" dirty="0">
                <a:solidFill>
                  <a:srgbClr val="5A5959"/>
                </a:solidFill>
                <a:effectLst/>
                <a:latin typeface="Cambria" panose="02040503050406030204" pitchFamily="18" charset="0"/>
                <a:ea typeface="Cambria" panose="02040503050406030204" pitchFamily="18" charset="0"/>
              </a:rPr>
              <a:t>is given to the words. </a:t>
            </a:r>
          </a:p>
          <a:p>
            <a:pPr algn="just"/>
            <a:r>
              <a:rPr lang="en-US" b="0" i="0" dirty="0">
                <a:solidFill>
                  <a:srgbClr val="5A5959"/>
                </a:solidFill>
                <a:effectLst/>
                <a:latin typeface="Cambria" panose="02040503050406030204" pitchFamily="18" charset="0"/>
                <a:ea typeface="Cambria" panose="02040503050406030204" pitchFamily="18" charset="0"/>
              </a:rPr>
              <a:t> Where the words are ambiguous the court will go beyond the strict interpretation to consider the context and the purpose of the law and give the best interpretation.</a:t>
            </a:r>
          </a:p>
          <a:p>
            <a:pPr algn="just"/>
            <a:r>
              <a:rPr lang="en-US" dirty="0">
                <a:solidFill>
                  <a:srgbClr val="5A5959"/>
                </a:solidFill>
                <a:latin typeface="Cambria" panose="02040503050406030204" pitchFamily="18" charset="0"/>
                <a:ea typeface="Cambria" panose="02040503050406030204" pitchFamily="18" charset="0"/>
              </a:rPr>
              <a:t> The purposive approach to construction is flexible, contextual, dynamic, and more persuasive.</a:t>
            </a:r>
            <a:endParaRPr lang="en-IN"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38491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D782-4282-E4D1-8752-82BBDE89D30F}"/>
              </a:ext>
            </a:extLst>
          </p:cNvPr>
          <p:cNvSpPr>
            <a:spLocks noGrp="1"/>
          </p:cNvSpPr>
          <p:nvPr>
            <p:ph type="title"/>
          </p:nvPr>
        </p:nvSpPr>
        <p:spPr/>
        <p:txBody>
          <a:bodyPr/>
          <a:lstStyle/>
          <a:p>
            <a:r>
              <a:rPr lang="en-US" dirty="0"/>
              <a:t>                             END</a:t>
            </a:r>
            <a:endParaRPr lang="en-IN" dirty="0"/>
          </a:p>
        </p:txBody>
      </p:sp>
      <p:sp>
        <p:nvSpPr>
          <p:cNvPr id="3" name="Content Placeholder 2">
            <a:extLst>
              <a:ext uri="{FF2B5EF4-FFF2-40B4-BE49-F238E27FC236}">
                <a16:creationId xmlns:a16="http://schemas.microsoft.com/office/drawing/2014/main" id="{B3EC4AEA-EB2C-93E9-2E7F-97B64F927F3C}"/>
              </a:ext>
            </a:extLst>
          </p:cNvPr>
          <p:cNvSpPr>
            <a:spLocks noGrp="1"/>
          </p:cNvSpPr>
          <p:nvPr>
            <p:ph idx="1"/>
          </p:nvPr>
        </p:nvSpPr>
        <p:spPr/>
        <p:txBody>
          <a:bodyPr/>
          <a:lstStyle/>
          <a:p>
            <a:endParaRPr lang="en-US" dirty="0"/>
          </a:p>
          <a:p>
            <a:endParaRPr lang="en-IN" dirty="0"/>
          </a:p>
          <a:p>
            <a:r>
              <a:rPr lang="en-IN" dirty="0"/>
              <a:t>                               </a:t>
            </a:r>
            <a:r>
              <a:rPr lang="en-IN" sz="8000" dirty="0"/>
              <a:t>THANKS</a:t>
            </a:r>
          </a:p>
        </p:txBody>
      </p:sp>
    </p:spTree>
    <p:extLst>
      <p:ext uri="{BB962C8B-B14F-4D97-AF65-F5344CB8AC3E}">
        <p14:creationId xmlns:p14="http://schemas.microsoft.com/office/powerpoint/2010/main" val="11013489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334</TotalTime>
  <Words>2084</Words>
  <Application>Microsoft Office PowerPoint</Application>
  <PresentationFormat>Widescreen</PresentationFormat>
  <Paragraphs>108</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Cambria</vt:lpstr>
      <vt:lpstr>Times New Roman</vt:lpstr>
      <vt:lpstr>Trebuchet MS</vt:lpstr>
      <vt:lpstr>Wingdings 3</vt:lpstr>
      <vt:lpstr>Facet</vt:lpstr>
      <vt:lpstr>Recent trends in the Interpretative approaches to tax issues   Dr K.N.Chaturvedi</vt:lpstr>
      <vt:lpstr>Legislation</vt:lpstr>
      <vt:lpstr>How law is expressed?</vt:lpstr>
      <vt:lpstr>Tax disputes</vt:lpstr>
      <vt:lpstr>Forum for resolution of tax disputes</vt:lpstr>
      <vt:lpstr>Litigation management</vt:lpstr>
      <vt:lpstr>Tax Issues</vt:lpstr>
      <vt:lpstr>Operation of tax laws </vt:lpstr>
      <vt:lpstr>Retrospective operation</vt:lpstr>
      <vt:lpstr>Meaning of words, expressions, and passages </vt:lpstr>
      <vt:lpstr>Constitutional provision </vt:lpstr>
      <vt:lpstr>Constitutional Interpretation </vt:lpstr>
      <vt:lpstr>GVK Industries</vt:lpstr>
      <vt:lpstr>Common parlance test </vt:lpstr>
      <vt:lpstr>Statutory provision (explanation to section 37) </vt:lpstr>
      <vt:lpstr>Apex Laboratories (Apex Laboratories Pvt. Ltd. v. DCIT (2022)442 ITR 1 / 286 Taxman 200)  </vt:lpstr>
      <vt:lpstr>Two principles  </vt:lpstr>
      <vt:lpstr>The word ‘made’</vt:lpstr>
      <vt:lpstr>Three basic rules of interpretation of statutes</vt:lpstr>
      <vt:lpstr>Modern approach to tax interpretation</vt:lpstr>
      <vt:lpstr>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trends in the Interpretative approaches to tax issues   Dr K.N. Chaturvedi</dc:title>
  <dc:creator>KN Chaturvedi</dc:creator>
  <cp:lastModifiedBy>KN Chaturvedi</cp:lastModifiedBy>
  <cp:revision>50</cp:revision>
  <dcterms:created xsi:type="dcterms:W3CDTF">2024-04-08T16:10:47Z</dcterms:created>
  <dcterms:modified xsi:type="dcterms:W3CDTF">2024-04-24T09:07:12Z</dcterms:modified>
</cp:coreProperties>
</file>